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sldIdLst>
    <p:sldId id="272" r:id="rId3"/>
    <p:sldId id="274" r:id="rId4"/>
    <p:sldId id="273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7" r:id="rId16"/>
    <p:sldId id="266" r:id="rId17"/>
    <p:sldId id="268" r:id="rId18"/>
    <p:sldId id="269" r:id="rId19"/>
    <p:sldId id="270" r:id="rId20"/>
    <p:sldId id="27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6" autoAdjust="0"/>
    <p:restoredTop sz="94660"/>
  </p:normalViewPr>
  <p:slideViewPr>
    <p:cSldViewPr snapToGrid="0">
      <p:cViewPr varScale="1">
        <p:scale>
          <a:sx n="43" d="100"/>
          <a:sy n="43" d="100"/>
        </p:scale>
        <p:origin x="78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5E68-816F-4223-8790-0ABBC21766D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6AD2-7BF5-461D-8BC6-F3CC539A2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88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5E68-816F-4223-8790-0ABBC21766D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6AD2-7BF5-461D-8BC6-F3CC539A2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3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5E68-816F-4223-8790-0ABBC21766D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6AD2-7BF5-461D-8BC6-F3CC539A2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44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5E68-816F-4223-8790-0ABBC21766D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6AD2-7BF5-461D-8BC6-F3CC539A293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3332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5E68-816F-4223-8790-0ABBC21766D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6AD2-7BF5-461D-8BC6-F3CC539A2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68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5E68-816F-4223-8790-0ABBC21766D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6AD2-7BF5-461D-8BC6-F3CC539A2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88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5E68-816F-4223-8790-0ABBC21766D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6AD2-7BF5-461D-8BC6-F3CC539A2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42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5E68-816F-4223-8790-0ABBC21766D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6AD2-7BF5-461D-8BC6-F3CC539A2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36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5E68-816F-4223-8790-0ABBC21766D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6AD2-7BF5-461D-8BC6-F3CC539A2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495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92AE5B7E-6AE9-48DD-A40A-22DB4EAA919E}"/>
              </a:ext>
            </a:extLst>
          </p:cNvPr>
          <p:cNvGrpSpPr>
            <a:grpSpLocks/>
          </p:cNvGrpSpPr>
          <p:nvPr/>
        </p:nvGrpSpPr>
        <p:grpSpPr bwMode="auto">
          <a:xfrm>
            <a:off x="2211917" y="1600200"/>
            <a:ext cx="9116483" cy="3200400"/>
            <a:chOff x="1045" y="1008"/>
            <a:chExt cx="4307" cy="2016"/>
          </a:xfrm>
        </p:grpSpPr>
        <p:sp>
          <p:nvSpPr>
            <p:cNvPr id="5" name="Oval 3">
              <a:extLst>
                <a:ext uri="{FF2B5EF4-FFF2-40B4-BE49-F238E27FC236}">
                  <a16:creationId xmlns:a16="http://schemas.microsoft.com/office/drawing/2014/main" id="{144A0927-4277-426D-8D08-A14A70AB5F1C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Friday13SH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Friday13SH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b="0">
                <a:latin typeface="Times New Roman" panose="02020603050405020304" pitchFamily="18" charset="0"/>
                <a:cs typeface="+mn-cs"/>
              </a:endParaRPr>
            </a:p>
          </p:txBody>
        </p:sp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BD3BCB63-01EF-43B8-87A4-86AAFA045B37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Friday13SH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Friday13SH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b="0">
                <a:latin typeface="Times New Roman" panose="02020603050405020304" pitchFamily="18" charset="0"/>
                <a:cs typeface="+mn-cs"/>
              </a:endParaRPr>
            </a:p>
          </p:txBody>
        </p:sp>
        <p:sp>
          <p:nvSpPr>
            <p:cNvPr id="7" name="Oval 5">
              <a:extLst>
                <a:ext uri="{FF2B5EF4-FFF2-40B4-BE49-F238E27FC236}">
                  <a16:creationId xmlns:a16="http://schemas.microsoft.com/office/drawing/2014/main" id="{8C2EF355-1AF6-42D1-B690-B7A7583FC9B8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Friday13SH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Friday13SH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b="0">
                <a:latin typeface="Times New Roman" panose="02020603050405020304" pitchFamily="18" charset="0"/>
                <a:cs typeface="+mn-cs"/>
              </a:endParaRPr>
            </a:p>
          </p:txBody>
        </p:sp>
        <p:sp>
          <p:nvSpPr>
            <p:cNvPr id="8" name="Oval 6">
              <a:extLst>
                <a:ext uri="{FF2B5EF4-FFF2-40B4-BE49-F238E27FC236}">
                  <a16:creationId xmlns:a16="http://schemas.microsoft.com/office/drawing/2014/main" id="{188B910B-9C9B-4BAA-AFA7-BCA7B95641B0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Friday13SH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Friday13SH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b="0">
                <a:latin typeface="Times New Roman" panose="02020603050405020304" pitchFamily="18" charset="0"/>
                <a:cs typeface="+mn-cs"/>
              </a:endParaRPr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3A0CA1F1-AFE5-4908-8563-125FC0901BBD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Friday13SH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Friday13SH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b="0">
                <a:latin typeface="Times New Roman" panose="02020603050405020304" pitchFamily="18" charset="0"/>
                <a:cs typeface="+mn-cs"/>
              </a:endParaRPr>
            </a:p>
          </p:txBody>
        </p:sp>
        <p:sp>
          <p:nvSpPr>
            <p:cNvPr id="10" name="Oval 8">
              <a:extLst>
                <a:ext uri="{FF2B5EF4-FFF2-40B4-BE49-F238E27FC236}">
                  <a16:creationId xmlns:a16="http://schemas.microsoft.com/office/drawing/2014/main" id="{63CD56F3-6067-46BE-A796-0EA22626DDC0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Friday13SH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Friday13SH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b="0">
                <a:latin typeface="Times New Roman" panose="02020603050405020304" pitchFamily="18" charset="0"/>
                <a:cs typeface="+mn-cs"/>
              </a:endParaRPr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1219201"/>
            <a:ext cx="103632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05200"/>
            <a:ext cx="85344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C5BDE72A-9307-4770-8A8F-2A6B5FB080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B5B98C3-09C3-4AD8-B73E-3ED4FD5AB6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D7297860-F2FB-4EC9-AFA3-2EFBA7A77C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6236F-6E05-46C0-BC64-717CED5D0A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525346"/>
      </p:ext>
    </p:extLst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21BAAF35-1024-4B89-99F1-BADF1A2548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4AE6707F-2FC4-4730-9662-494D389803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D16FF6A3-3631-4CAD-8C7A-FDC55CAA42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E5AA6-9B3F-4805-A6DC-2893525459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358030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5E68-816F-4223-8790-0ABBC21766D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6AD2-7BF5-461D-8BC6-F3CC539A2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54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EB83EF6-D383-4FEB-9A66-FF44F4DCC8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C0EE004F-CFFD-4EFD-9155-C6E93F6411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47417418-4138-49F2-A2AA-32177256E5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14C63C-4D26-49E7-A9DE-73739677BE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668437"/>
      </p:ext>
    </p:extLst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FA27154-2EB4-47B0-88B9-11713A2737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8B263B4-3561-4CCA-A0C1-F8EC59A472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44FBE577-588F-4DA9-895F-F91006C44E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C0B7C-DF6F-4A18-A7F4-4BC881E27E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923634"/>
      </p:ext>
    </p:extLst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CA66D748-C0E0-435A-AB75-B24E7E350C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2AE01ED0-72A0-494D-979C-B6AE131A58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3380C499-BDE8-4CCA-A495-9B8127D075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4D13F-1658-4FB8-BF18-38D8692281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3882505"/>
      </p:ext>
    </p:extLst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BEF06B81-8172-489E-80F7-5DEDF1ABD9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4452049C-D178-4DD0-980B-B63EFD8023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E61ADB6-158E-436C-841A-42AAE96993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6FB32-E192-4ECD-ADB6-DEB4419401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325799"/>
      </p:ext>
    </p:extLst>
  </p:cSld>
  <p:clrMapOvr>
    <a:masterClrMapping/>
  </p:clrMapOvr>
  <p:transition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31093622-4649-4AC5-A492-A0498701B7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C9A1AE0B-52C9-4F9F-8DE5-D3E6C6E54C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08FD455-3F66-48BB-ABC2-FBA271FD77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B9D2F3-98C3-4F29-B910-A8772EF83B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460907"/>
      </p:ext>
    </p:extLst>
  </p:cSld>
  <p:clrMapOvr>
    <a:masterClrMapping/>
  </p:clrMapOvr>
  <p:transition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4166B159-3A99-4AB7-9107-598B8139E3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EC6013A-B38E-4240-806B-204714A1EE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0148528-C36E-4211-9547-D023F7D996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E481DE-69CB-465E-BEAC-BDFB322012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820803"/>
      </p:ext>
    </p:extLst>
  </p:cSld>
  <p:clrMapOvr>
    <a:masterClrMapping/>
  </p:clrMapOvr>
  <p:transition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6C9041A1-F82F-4ADC-A98D-16FA6097E7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ACFB2BC-7D7A-4F57-A519-527B96A4D4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4B73A8B3-AD05-4C4E-97F6-376E3AE242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FCDE38-F79B-4BB3-A640-27CB894E6A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1832829"/>
      </p:ext>
    </p:extLst>
  </p:cSld>
  <p:clrMapOvr>
    <a:masterClrMapping/>
  </p:clrMapOvr>
  <p:transition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E5C8914C-6727-456D-8AD5-3BAE60B91A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006D5A0A-BC57-45ED-BD5A-8E76C3BFDB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277AD220-DD0D-487D-B92C-961807D4B2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5E110D-D284-44C9-ABF1-245D8439DB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731918"/>
      </p:ext>
    </p:extLst>
  </p:cSld>
  <p:clrMapOvr>
    <a:masterClrMapping/>
  </p:clrMapOvr>
  <p:transition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62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62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A75DE553-BE07-445A-BC0C-FB29FEF7FB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CF456EB-237D-4B93-A59C-AB7B4863AB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8802DF9-2079-4FA0-8DA6-A95546ED96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F5930-D825-4ABD-92C3-5C6CF54560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342868"/>
      </p:ext>
    </p:extLst>
  </p:cSld>
  <p:clrMapOvr>
    <a:masterClrMapping/>
  </p:clrMapOvr>
  <p:transition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AA26DE98-FE60-45E4-B5EF-0DB14081BE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451B4A8B-016C-4DDB-9871-76C997511F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84AFC304-18E7-4874-9DD6-E127D4E41D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B9585E-75B0-4E2D-AC5A-46357E32D5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069224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5E68-816F-4223-8790-0ABBC21766D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6AD2-7BF5-461D-8BC6-F3CC539A2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5E68-816F-4223-8790-0ABBC21766D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6AD2-7BF5-461D-8BC6-F3CC539A2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62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5E68-816F-4223-8790-0ABBC21766D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6AD2-7BF5-461D-8BC6-F3CC539A2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5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5E68-816F-4223-8790-0ABBC21766D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6AD2-7BF5-461D-8BC6-F3CC539A2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69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5E68-816F-4223-8790-0ABBC21766D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6AD2-7BF5-461D-8BC6-F3CC539A2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5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5E68-816F-4223-8790-0ABBC21766D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6AD2-7BF5-461D-8BC6-F3CC539A2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33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5E68-816F-4223-8790-0ABBC21766D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36AD2-7BF5-461D-8BC6-F3CC539A2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7E35E68-816F-4223-8790-0ABBC21766D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36AD2-7BF5-461D-8BC6-F3CC539A2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941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17B18AF8-17F7-451D-9E83-0B3181495AEA}"/>
              </a:ext>
            </a:extLst>
          </p:cNvPr>
          <p:cNvGrpSpPr>
            <a:grpSpLocks/>
          </p:cNvGrpSpPr>
          <p:nvPr/>
        </p:nvGrpSpPr>
        <p:grpSpPr bwMode="auto">
          <a:xfrm>
            <a:off x="1428752" y="304800"/>
            <a:ext cx="10153649" cy="1106488"/>
            <a:chOff x="675" y="192"/>
            <a:chExt cx="4797" cy="697"/>
          </a:xfrm>
        </p:grpSpPr>
        <p:sp>
          <p:nvSpPr>
            <p:cNvPr id="1032" name="Oval 3">
              <a:extLst>
                <a:ext uri="{FF2B5EF4-FFF2-40B4-BE49-F238E27FC236}">
                  <a16:creationId xmlns:a16="http://schemas.microsoft.com/office/drawing/2014/main" id="{08045AF2-268A-4C4F-8503-A828AF69EA8B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Friday13SH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Friday13SH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b="0">
                <a:latin typeface="Times New Roman" panose="02020603050405020304" pitchFamily="18" charset="0"/>
                <a:cs typeface="+mn-cs"/>
              </a:endParaRPr>
            </a:p>
          </p:txBody>
        </p:sp>
        <p:sp>
          <p:nvSpPr>
            <p:cNvPr id="1033" name="Oval 4">
              <a:extLst>
                <a:ext uri="{FF2B5EF4-FFF2-40B4-BE49-F238E27FC236}">
                  <a16:creationId xmlns:a16="http://schemas.microsoft.com/office/drawing/2014/main" id="{935E603B-F487-4700-AED5-6992FD6F2AC5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Friday13SH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Friday13SH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b="0">
                <a:latin typeface="Times New Roman" panose="02020603050405020304" pitchFamily="18" charset="0"/>
                <a:cs typeface="+mn-cs"/>
              </a:endParaRPr>
            </a:p>
          </p:txBody>
        </p:sp>
        <p:sp>
          <p:nvSpPr>
            <p:cNvPr id="1034" name="Oval 5">
              <a:extLst>
                <a:ext uri="{FF2B5EF4-FFF2-40B4-BE49-F238E27FC236}">
                  <a16:creationId xmlns:a16="http://schemas.microsoft.com/office/drawing/2014/main" id="{DFB2B8C8-7E0D-4BB7-99BB-3C65F88ECF88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Friday13SH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Friday13SH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b="0">
                <a:latin typeface="Times New Roman" panose="02020603050405020304" pitchFamily="18" charset="0"/>
                <a:cs typeface="+mn-cs"/>
              </a:endParaRPr>
            </a:p>
          </p:txBody>
        </p:sp>
        <p:sp>
          <p:nvSpPr>
            <p:cNvPr id="1035" name="Oval 6">
              <a:extLst>
                <a:ext uri="{FF2B5EF4-FFF2-40B4-BE49-F238E27FC236}">
                  <a16:creationId xmlns:a16="http://schemas.microsoft.com/office/drawing/2014/main" id="{C0978720-0EF4-4F9B-A61A-2ABF8F79B77A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Friday13SH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Friday13SH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b="0">
                <a:latin typeface="Times New Roman" panose="02020603050405020304" pitchFamily="18" charset="0"/>
                <a:cs typeface="+mn-cs"/>
              </a:endParaRPr>
            </a:p>
          </p:txBody>
        </p:sp>
        <p:sp>
          <p:nvSpPr>
            <p:cNvPr id="1036" name="Oval 7">
              <a:extLst>
                <a:ext uri="{FF2B5EF4-FFF2-40B4-BE49-F238E27FC236}">
                  <a16:creationId xmlns:a16="http://schemas.microsoft.com/office/drawing/2014/main" id="{DD71ACBB-A886-48CE-AD58-1796B9905C79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Friday13SH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Friday13SH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Friday13SH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riday13SH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b="0">
                <a:latin typeface="Times New Roman" panose="02020603050405020304" pitchFamily="18" charset="0"/>
                <a:cs typeface="+mn-cs"/>
              </a:endParaRPr>
            </a:p>
          </p:txBody>
        </p:sp>
      </p:grpSp>
      <p:sp>
        <p:nvSpPr>
          <p:cNvPr id="1027" name="Rectangle 8">
            <a:extLst>
              <a:ext uri="{FF2B5EF4-FFF2-40B4-BE49-F238E27FC236}">
                <a16:creationId xmlns:a16="http://schemas.microsoft.com/office/drawing/2014/main" id="{592A2F4C-20A6-4B07-A1CD-4DA16571A3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8BE83975-D0C4-4E57-91AE-EE6D576944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12A8912E-8533-4DDA-8AF9-6296CA6A83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A3C18F17-43E9-4272-821A-BBE161CB3CA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latin typeface="Arial" panose="020B0604020202020204" pitchFamily="34" charset="0"/>
              </a:defRPr>
            </a:lvl1pPr>
          </a:lstStyle>
          <a:p>
            <a:fld id="{AE3CAF7A-EA09-4061-9C96-14488A154C2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12">
            <a:extLst>
              <a:ext uri="{FF2B5EF4-FFF2-40B4-BE49-F238E27FC236}">
                <a16:creationId xmlns:a16="http://schemas.microsoft.com/office/drawing/2014/main" id="{B68C8AEA-BCB5-4611-AC07-2B90121DA5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9815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ransition>
    <p:rand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nagram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nagram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nagram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nagram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nagram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nagram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nagram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nagram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9.xml"/><Relationship Id="rId1" Type="http://schemas.openxmlformats.org/officeDocument/2006/relationships/video" Target="https://www.youtube.com/embed/zrKdz93WlVk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2377D967-5D0E-4585-B220-3ED59FF6C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990600"/>
          </a:xfrm>
        </p:spPr>
        <p:txBody>
          <a:bodyPr anchor="ctr"/>
          <a:lstStyle/>
          <a:p>
            <a:pPr algn="ctr">
              <a:defRPr/>
            </a:pPr>
            <a:r>
              <a:rPr lang="en-US" sz="60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Tuesday 11/5/19</a:t>
            </a:r>
          </a:p>
        </p:txBody>
      </p:sp>
      <p:sp>
        <p:nvSpPr>
          <p:cNvPr id="44035" name="Subtitle 2">
            <a:extLst>
              <a:ext uri="{FF2B5EF4-FFF2-40B4-BE49-F238E27FC236}">
                <a16:creationId xmlns:a16="http://schemas.microsoft.com/office/drawing/2014/main" id="{AFBFE93E-EA89-4962-8216-6542C1B39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990600"/>
            <a:ext cx="6781800" cy="5562600"/>
          </a:xfrm>
        </p:spPr>
        <p:txBody>
          <a:bodyPr/>
          <a:lstStyle/>
          <a:p>
            <a:pPr algn="l">
              <a:defRPr/>
            </a:pPr>
            <a:r>
              <a:rPr lang="en-US" altLang="en-US" sz="3600" b="1">
                <a:solidFill>
                  <a:srgbClr val="002060"/>
                </a:solidFill>
              </a:rPr>
              <a:t>Pick up notes &amp; get your journals.</a:t>
            </a:r>
          </a:p>
          <a:p>
            <a:pPr algn="l">
              <a:defRPr/>
            </a:pPr>
            <a:r>
              <a:rPr lang="en-US" altLang="en-US" sz="4400" b="1" u="sng">
                <a:solidFill>
                  <a:srgbClr val="002060"/>
                </a:solidFill>
              </a:rPr>
              <a:t>Warm-up:</a:t>
            </a:r>
          </a:p>
          <a:p>
            <a:pPr marL="742950" indent="-742950" algn="l">
              <a:buFont typeface="+mj-lt"/>
              <a:buAutoNum type="arabicPeriod"/>
              <a:defRPr/>
            </a:pPr>
            <a:r>
              <a:rPr lang="en-US" altLang="en-US" sz="4000" b="1" u="sng">
                <a:solidFill>
                  <a:srgbClr val="002060"/>
                </a:solidFill>
              </a:rPr>
              <a:t>What type of cells does Meiosis make?</a:t>
            </a:r>
          </a:p>
          <a:p>
            <a:pPr marL="742950" indent="-742950" algn="l">
              <a:buFont typeface="+mj-lt"/>
              <a:buAutoNum type="arabicPeriod"/>
              <a:defRPr/>
            </a:pPr>
            <a:r>
              <a:rPr lang="en-US" altLang="en-US" sz="4000" b="1" u="sng">
                <a:solidFill>
                  <a:srgbClr val="002060"/>
                </a:solidFill>
              </a:rPr>
              <a:t>How many cells does meiosis make?</a:t>
            </a:r>
          </a:p>
          <a:p>
            <a:pPr marL="742950" indent="-742950" algn="l">
              <a:buFont typeface="+mj-lt"/>
              <a:buAutoNum type="arabicPeriod"/>
              <a:defRPr/>
            </a:pPr>
            <a:r>
              <a:rPr lang="en-US" altLang="en-US" sz="4000" b="1" u="sng">
                <a:solidFill>
                  <a:srgbClr val="002060"/>
                </a:solidFill>
              </a:rPr>
              <a:t>What is crossing over?</a:t>
            </a:r>
          </a:p>
          <a:p>
            <a:pPr marL="742950" indent="-742950" algn="l">
              <a:buFont typeface="+mj-lt"/>
              <a:buAutoNum type="arabicPeriod"/>
              <a:defRPr/>
            </a:pPr>
            <a:endParaRPr lang="en-US" altLang="en-US" b="1" u="sng">
              <a:solidFill>
                <a:srgbClr val="002060"/>
              </a:solidFill>
            </a:endParaRPr>
          </a:p>
          <a:p>
            <a:pPr algn="ctr">
              <a:defRPr/>
            </a:pPr>
            <a:endParaRPr lang="en-US" altLang="en-US" sz="3600" b="1">
              <a:solidFill>
                <a:srgbClr val="002060"/>
              </a:solidFill>
            </a:endParaRPr>
          </a:p>
          <a:p>
            <a:pPr algn="ctr">
              <a:defRPr/>
            </a:pPr>
            <a:endParaRPr lang="en-US" altLang="en-US" sz="3600" b="1" u="sng">
              <a:solidFill>
                <a:srgbClr val="002060"/>
              </a:solidFill>
            </a:endParaRPr>
          </a:p>
        </p:txBody>
      </p:sp>
      <p:pic>
        <p:nvPicPr>
          <p:cNvPr id="147459" name="Picture 2" descr="Image result for meiosis memes">
            <a:extLst>
              <a:ext uri="{FF2B5EF4-FFF2-40B4-BE49-F238E27FC236}">
                <a16:creationId xmlns:a16="http://schemas.microsoft.com/office/drawing/2014/main" id="{28D06069-8247-48E7-B78D-DE10774F0F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066800"/>
            <a:ext cx="27813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0503746"/>
      </p:ext>
    </p:extLst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88" y="530426"/>
            <a:ext cx="8481831" cy="59372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35336" y="2337001"/>
            <a:ext cx="14558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extra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24842" y="4812572"/>
            <a:ext cx="31710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karyotyping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92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6050"/>
            <a:ext cx="12192000" cy="60439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2166" y="842737"/>
            <a:ext cx="20217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Trisomy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84956" y="1550623"/>
            <a:ext cx="26677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One extra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04409" y="2448514"/>
            <a:ext cx="42498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health concerns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39668" y="3346405"/>
            <a:ext cx="7585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13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98209" y="3361057"/>
            <a:ext cx="7585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18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41829" y="3346405"/>
            <a:ext cx="7585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21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69816" y="3346405"/>
            <a:ext cx="1200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XXY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14836" y="4115319"/>
            <a:ext cx="42082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Down syndrome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84956" y="4901303"/>
            <a:ext cx="52453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Klinefelter</a:t>
            </a:r>
            <a:r>
              <a:rPr lang="en-US" sz="4000" b="1" dirty="0" smtClean="0">
                <a:solidFill>
                  <a:srgbClr val="FF0000"/>
                </a:solidFill>
              </a:rPr>
              <a:t> syndrome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38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65" y="847494"/>
            <a:ext cx="11637259" cy="53079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33892" y="2604631"/>
            <a:ext cx="20233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meiosis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95707" y="4634153"/>
            <a:ext cx="21130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number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46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765" y="825189"/>
            <a:ext cx="11759015" cy="49957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7765" y="3323062"/>
            <a:ext cx="46586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Turner’s syndrome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11629" y="4455733"/>
            <a:ext cx="5341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X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2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9750938" cy="2923477"/>
          </a:xfrm>
        </p:spPr>
        <p:txBody>
          <a:bodyPr/>
          <a:lstStyle/>
          <a:p>
            <a:pPr algn="ctr"/>
            <a:r>
              <a:rPr lang="en-US" b="1" dirty="0" smtClean="0"/>
              <a:t>Chromosomal Abnormalities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0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Deletion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914401"/>
            <a:ext cx="11129577" cy="49771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/>
              <a:t>A chromosome with a deletion has a portion of the chromosomes ___________. </a:t>
            </a:r>
          </a:p>
          <a:p>
            <a:pPr>
              <a:lnSpc>
                <a:spcPct val="150000"/>
              </a:lnSpc>
            </a:pPr>
            <a:r>
              <a:rPr lang="en-US" sz="4000" b="1" dirty="0" smtClean="0"/>
              <a:t>Often an essential ________ is __________ and this can have serious health concerns. 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408019" y="1960988"/>
            <a:ext cx="20120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missing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73336" y="3049038"/>
            <a:ext cx="14879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gene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22755" y="3015545"/>
            <a:ext cx="20120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missing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90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Duplication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271240"/>
            <a:ext cx="10884249" cy="49771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/>
              <a:t>A chromosome with a duplication has a portion of the chromosome __________________________. </a:t>
            </a:r>
            <a:endParaRPr lang="en-US" sz="4000" b="1" dirty="0"/>
          </a:p>
          <a:p>
            <a:r>
              <a:rPr lang="en-US" sz="4000" b="1" dirty="0" smtClean="0"/>
              <a:t>________ duplications often have serious health effects. 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71238" y="3051934"/>
            <a:ext cx="60228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Duplicated or repeated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1238" y="3942281"/>
            <a:ext cx="15792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Large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47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Inversion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271240"/>
            <a:ext cx="10884249" cy="497716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A chromosome with an inversion has a section of the inversion ______________ ________________ in the chromosome. </a:t>
            </a:r>
          </a:p>
          <a:p>
            <a:endParaRPr lang="en-US" sz="1100" b="1" dirty="0"/>
          </a:p>
          <a:p>
            <a:r>
              <a:rPr lang="en-US" sz="4000" b="1" dirty="0" smtClean="0"/>
              <a:t>If the ________ ________ of the inversion are in the middle of an important _________, then it can cause several health effects. 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957335" y="1853248"/>
            <a:ext cx="25555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flipped or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9848" y="2489704"/>
            <a:ext cx="3869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“upside down”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76293" y="3480103"/>
            <a:ext cx="16514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break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91707" y="3480103"/>
            <a:ext cx="16626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points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16925" y="4652568"/>
            <a:ext cx="14879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gene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11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Translocation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853248"/>
            <a:ext cx="10884249" cy="43951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/>
              <a:t>When a section of one chromosome is __________ to another chromosome, a translocation has occurred. </a:t>
            </a:r>
          </a:p>
          <a:p>
            <a:pPr>
              <a:lnSpc>
                <a:spcPct val="150000"/>
              </a:lnSpc>
            </a:pPr>
            <a:endParaRPr lang="en-US" sz="1100" b="1" dirty="0"/>
          </a:p>
          <a:p>
            <a:pPr>
              <a:lnSpc>
                <a:spcPct val="150000"/>
              </a:lnSpc>
            </a:pP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82751" y="2899835"/>
            <a:ext cx="19495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moved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93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Translocation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853248"/>
            <a:ext cx="10884249" cy="43951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/>
              <a:t>When part of chromosome A is swapped with part of chromosome B, it is called a ______________ ______________. </a:t>
            </a:r>
          </a:p>
          <a:p>
            <a:r>
              <a:rPr lang="en-US" sz="4000" b="1" dirty="0" smtClean="0"/>
              <a:t>Some translocations have health effects and some do not. </a:t>
            </a:r>
            <a:endParaRPr lang="en-US" sz="4000" b="1" dirty="0"/>
          </a:p>
          <a:p>
            <a:endParaRPr lang="en-US" sz="1100" b="1" dirty="0"/>
          </a:p>
          <a:p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61170" y="3696881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reciprocal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18049" y="3696881"/>
            <a:ext cx="34067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translocation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64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zrKdz93WlVk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33056" y="274638"/>
            <a:ext cx="11525888" cy="648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790206"/>
      </p:ext>
    </p:extLst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85869CC-18A9-4939-871B-EF7DC42E0DE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422525" y="1584326"/>
          <a:ext cx="7345362" cy="4931785"/>
        </p:xfrm>
        <a:graphic>
          <a:graphicData uri="http://schemas.openxmlformats.org/drawingml/2006/table">
            <a:tbl>
              <a:tblPr firstRow="1" firstCol="1" bandRow="1"/>
              <a:tblGrid>
                <a:gridCol w="2448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Mitosis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Meiosis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1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what type of cells does division take place?</a:t>
                      </a: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1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many divisions are there?</a:t>
                      </a: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1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many daughter cells are produced?</a:t>
                      </a: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1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 the daughter cells diploid or haploid?</a:t>
                      </a: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1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 the daughter cells identical to or different than parent cell?</a:t>
                      </a: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1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Does crossing over occur? If so, during what stage?</a:t>
                      </a: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1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During what stage do the sister chromatids separate?</a:t>
                      </a: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31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Chromosome Number</a:t>
                      </a: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31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Role</a:t>
                      </a: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2CFD826F-4D9F-4632-A31B-E8716C0D9F15}"/>
              </a:ext>
            </a:extLst>
          </p:cNvPr>
          <p:cNvSpPr txBox="1">
            <a:spLocks/>
          </p:cNvSpPr>
          <p:nvPr/>
        </p:nvSpPr>
        <p:spPr bwMode="auto">
          <a:xfrm>
            <a:off x="2424113" y="244475"/>
            <a:ext cx="7345362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rgbClr val="40404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sto MT" panose="0204060305050503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sto MT" panose="0204060305050503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sto MT" panose="0204060305050503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sto MT" panose="0204060305050503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sto MT" panose="0204060305050503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sto MT" panose="0204060305050503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sto MT" panose="0204060305050503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sto MT" panose="02040603050505030304" pitchFamily="18" charset="0"/>
              </a:defRPr>
            </a:lvl9pPr>
          </a:lstStyle>
          <a:p>
            <a:pPr defTabSz="914400" eaLnBrk="1" hangingPunct="1">
              <a:defRPr/>
            </a:pPr>
            <a:r>
              <a:rPr lang="en-US" altLang="en-US" dirty="0">
                <a:latin typeface="Calisto MT"/>
              </a:rPr>
              <a:t>Mitosis vs. </a:t>
            </a:r>
            <a:r>
              <a:rPr lang="en-US" altLang="en-US" dirty="0" smtClean="0">
                <a:latin typeface="Calisto MT"/>
              </a:rPr>
              <a:t>Meiosis 10 MINUTES!!!</a:t>
            </a:r>
            <a:endParaRPr lang="en-US" altLang="en-US" dirty="0">
              <a:latin typeface="Calisto M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64957" y="1981200"/>
            <a:ext cx="2060499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Somatic (body)</a:t>
            </a:r>
            <a:endParaRPr lang="en-US" sz="11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24411" y="1981200"/>
            <a:ext cx="1994970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Gametes (sex)</a:t>
            </a:r>
            <a:endParaRPr lang="en-US" sz="11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25127" y="2514600"/>
            <a:ext cx="340157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US" sz="11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408628" y="2468706"/>
            <a:ext cx="340157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11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25126" y="2984600"/>
            <a:ext cx="340157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11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51817" y="2984600"/>
            <a:ext cx="340157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US" sz="11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73268" y="3498950"/>
            <a:ext cx="1043876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diploid</a:t>
            </a:r>
            <a:endParaRPr lang="en-US" sz="11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069427" y="3498950"/>
            <a:ext cx="1120820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haploid</a:t>
            </a:r>
            <a:endParaRPr lang="en-US" sz="11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80258" y="4016830"/>
            <a:ext cx="1248419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identical</a:t>
            </a:r>
            <a:endParaRPr lang="en-US" sz="11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944559" y="4007355"/>
            <a:ext cx="1268296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</a:t>
            </a:r>
            <a:endParaRPr lang="en-US" sz="11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10956" y="4527650"/>
            <a:ext cx="587020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endParaRPr lang="en-US" sz="11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76896" y="4488069"/>
            <a:ext cx="2305888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 – Prophase I </a:t>
            </a:r>
            <a:endParaRPr lang="en-US" sz="11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95779" y="5020230"/>
            <a:ext cx="1417376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Anaphase</a:t>
            </a:r>
            <a:endParaRPr lang="en-US" sz="11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09742" y="5003963"/>
            <a:ext cx="1640193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Anaphase II</a:t>
            </a:r>
            <a:endParaRPr lang="en-US" sz="11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79307" y="5512810"/>
            <a:ext cx="1431803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 - 46</a:t>
            </a:r>
            <a:endParaRPr lang="en-US" sz="11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954982" y="5490230"/>
            <a:ext cx="1247457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Half - 23</a:t>
            </a:r>
            <a:endParaRPr lang="en-US" sz="11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11159" y="6063865"/>
            <a:ext cx="238661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Growth, repair, replace</a:t>
            </a:r>
            <a:endParaRPr lang="en-US" sz="10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83530" y="5977736"/>
            <a:ext cx="1876731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Reproduction</a:t>
            </a:r>
            <a:endParaRPr lang="en-US" sz="11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46696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9750938" cy="2299010"/>
          </a:xfrm>
        </p:spPr>
        <p:txBody>
          <a:bodyPr/>
          <a:lstStyle/>
          <a:p>
            <a:pPr algn="ctr"/>
            <a:r>
              <a:rPr lang="en-US" b="1" dirty="0" smtClean="0"/>
              <a:t>Human Karyotyping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7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9073"/>
            <a:ext cx="12244476" cy="55310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62654" y="914400"/>
            <a:ext cx="7585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23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55327" y="1622286"/>
            <a:ext cx="7585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46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44711" y="2391287"/>
            <a:ext cx="41472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genetic regions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9288" y="4122233"/>
            <a:ext cx="23407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essential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73298" y="4891234"/>
            <a:ext cx="5020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Y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1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702" y="175003"/>
            <a:ext cx="10437541" cy="65830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2411" y="2564781"/>
            <a:ext cx="20008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stained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4750" y="3466510"/>
            <a:ext cx="3161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microscope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3484" y="4486189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shape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00761" y="5310734"/>
            <a:ext cx="21130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number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1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Sex Determination 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853248"/>
            <a:ext cx="10884249" cy="4395152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The 23</a:t>
            </a:r>
            <a:r>
              <a:rPr lang="en-US" sz="4400" b="1" baseline="30000" dirty="0" smtClean="0"/>
              <a:t>rd</a:t>
            </a:r>
            <a:r>
              <a:rPr lang="en-US" sz="4400" b="1" dirty="0" smtClean="0"/>
              <a:t> pair is the _______ pair and usually determines biological ______ in humans. </a:t>
            </a:r>
          </a:p>
          <a:p>
            <a:endParaRPr lang="en-US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690732" y="1853248"/>
            <a:ext cx="851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XY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63308" y="2545892"/>
            <a:ext cx="10262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sex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60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Sex Determination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271240"/>
            <a:ext cx="10884249" cy="497716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4000" b="1" dirty="0"/>
              <a:t>The presence of a specific genetic region on the </a:t>
            </a:r>
            <a:r>
              <a:rPr lang="en-US" sz="4000" b="1" dirty="0" smtClean="0"/>
              <a:t>______ </a:t>
            </a:r>
            <a:r>
              <a:rPr lang="en-US" sz="4000" b="1" dirty="0"/>
              <a:t>chromosome determines </a:t>
            </a:r>
            <a:r>
              <a:rPr lang="en-US" sz="4000" b="1" dirty="0" smtClean="0"/>
              <a:t>______________. </a:t>
            </a:r>
            <a:r>
              <a:rPr lang="en-US" sz="4000" b="1" dirty="0"/>
              <a:t>Most human males have an _____ and a </a:t>
            </a:r>
            <a:r>
              <a:rPr lang="en-US" sz="4000" b="1" dirty="0" smtClean="0"/>
              <a:t>___ </a:t>
            </a:r>
            <a:r>
              <a:rPr lang="en-US" sz="4000" b="1" dirty="0"/>
              <a:t>chromosome. </a:t>
            </a:r>
          </a:p>
          <a:p>
            <a:endParaRPr lang="en-US" sz="1100" b="1" dirty="0" smtClean="0"/>
          </a:p>
          <a:p>
            <a:r>
              <a:rPr lang="en-US" sz="4000" b="1" dirty="0" smtClean="0"/>
              <a:t>Most human females have two _____ chromosomes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33853" y="2024767"/>
            <a:ext cx="5020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Y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8937" y="2692571"/>
            <a:ext cx="30396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“maleness”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1300" y="3511093"/>
            <a:ext cx="5341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91994" y="3379811"/>
            <a:ext cx="5020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Y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0282" y="4518923"/>
            <a:ext cx="5341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1491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9750938" cy="2299010"/>
          </a:xfrm>
        </p:spPr>
        <p:txBody>
          <a:bodyPr/>
          <a:lstStyle/>
          <a:p>
            <a:pPr algn="ctr"/>
            <a:r>
              <a:rPr lang="en-US" b="1" dirty="0" smtClean="0"/>
              <a:t>Atypical Karyotype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09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3_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nagram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iday13SH" pitchFamily="5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iday13SH" pitchFamily="5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116</TotalTime>
  <Words>395</Words>
  <Application>Microsoft Office PowerPoint</Application>
  <PresentationFormat>Widescreen</PresentationFormat>
  <Paragraphs>123</Paragraphs>
  <Slides>19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Anagram</vt:lpstr>
      <vt:lpstr>Arial</vt:lpstr>
      <vt:lpstr>Calibri</vt:lpstr>
      <vt:lpstr>Calisto MT</vt:lpstr>
      <vt:lpstr>Century Gothic</vt:lpstr>
      <vt:lpstr>Tahoma</vt:lpstr>
      <vt:lpstr>Times New Roman</vt:lpstr>
      <vt:lpstr>Wingdings</vt:lpstr>
      <vt:lpstr>Wingdings 3</vt:lpstr>
      <vt:lpstr>Ion</vt:lpstr>
      <vt:lpstr>3_Watermark</vt:lpstr>
      <vt:lpstr>Tuesday 11/5/19</vt:lpstr>
      <vt:lpstr>PowerPoint Presentation</vt:lpstr>
      <vt:lpstr>PowerPoint Presentation</vt:lpstr>
      <vt:lpstr>Human Karyotyping</vt:lpstr>
      <vt:lpstr>PowerPoint Presentation</vt:lpstr>
      <vt:lpstr>PowerPoint Presentation</vt:lpstr>
      <vt:lpstr>Sex Determination </vt:lpstr>
      <vt:lpstr>Sex Determination </vt:lpstr>
      <vt:lpstr>Atypical Karyotype</vt:lpstr>
      <vt:lpstr>PowerPoint Presentation</vt:lpstr>
      <vt:lpstr>PowerPoint Presentation</vt:lpstr>
      <vt:lpstr>PowerPoint Presentation</vt:lpstr>
      <vt:lpstr>PowerPoint Presentation</vt:lpstr>
      <vt:lpstr>Chromosomal Abnormalities</vt:lpstr>
      <vt:lpstr>Deletion</vt:lpstr>
      <vt:lpstr>Duplication</vt:lpstr>
      <vt:lpstr>Inversion </vt:lpstr>
      <vt:lpstr>Translocation </vt:lpstr>
      <vt:lpstr>Translocation </vt:lpstr>
    </vt:vector>
  </TitlesOfParts>
  <Company>Calallen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</cp:revision>
  <dcterms:created xsi:type="dcterms:W3CDTF">2019-11-04T18:31:38Z</dcterms:created>
  <dcterms:modified xsi:type="dcterms:W3CDTF">2019-11-05T14:21:15Z</dcterms:modified>
</cp:coreProperties>
</file>