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122" r:id="rId2"/>
    <p:sldMasterId id="2147484502" r:id="rId3"/>
    <p:sldMasterId id="2147485576" r:id="rId4"/>
    <p:sldMasterId id="2147485588" r:id="rId5"/>
    <p:sldMasterId id="2147486488" r:id="rId6"/>
  </p:sldMasterIdLst>
  <p:notesMasterIdLst>
    <p:notesMasterId r:id="rId49"/>
  </p:notesMasterIdLst>
  <p:handoutMasterIdLst>
    <p:handoutMasterId r:id="rId50"/>
  </p:handoutMasterIdLst>
  <p:sldIdLst>
    <p:sldId id="397" r:id="rId7"/>
    <p:sldId id="405" r:id="rId8"/>
    <p:sldId id="398" r:id="rId9"/>
    <p:sldId id="399" r:id="rId10"/>
    <p:sldId id="400" r:id="rId11"/>
    <p:sldId id="387" r:id="rId12"/>
    <p:sldId id="368" r:id="rId13"/>
    <p:sldId id="395" r:id="rId14"/>
    <p:sldId id="394" r:id="rId15"/>
    <p:sldId id="323" r:id="rId16"/>
    <p:sldId id="324" r:id="rId17"/>
    <p:sldId id="342" r:id="rId18"/>
    <p:sldId id="442" r:id="rId19"/>
    <p:sldId id="464" r:id="rId20"/>
    <p:sldId id="443" r:id="rId21"/>
    <p:sldId id="444" r:id="rId22"/>
    <p:sldId id="445" r:id="rId23"/>
    <p:sldId id="446" r:id="rId24"/>
    <p:sldId id="465" r:id="rId25"/>
    <p:sldId id="447" r:id="rId26"/>
    <p:sldId id="454" r:id="rId27"/>
    <p:sldId id="448" r:id="rId28"/>
    <p:sldId id="449" r:id="rId29"/>
    <p:sldId id="450" r:id="rId30"/>
    <p:sldId id="455" r:id="rId31"/>
    <p:sldId id="456" r:id="rId32"/>
    <p:sldId id="457" r:id="rId33"/>
    <p:sldId id="451" r:id="rId34"/>
    <p:sldId id="433" r:id="rId35"/>
    <p:sldId id="466" r:id="rId36"/>
    <p:sldId id="407" r:id="rId37"/>
    <p:sldId id="408" r:id="rId38"/>
    <p:sldId id="459" r:id="rId39"/>
    <p:sldId id="460" r:id="rId40"/>
    <p:sldId id="462" r:id="rId41"/>
    <p:sldId id="463" r:id="rId42"/>
    <p:sldId id="468" r:id="rId43"/>
    <p:sldId id="471" r:id="rId44"/>
    <p:sldId id="352" r:id="rId45"/>
    <p:sldId id="470" r:id="rId46"/>
    <p:sldId id="396" r:id="rId47"/>
    <p:sldId id="441" r:id="rId4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99FF"/>
    <a:srgbClr val="D6FF61"/>
    <a:srgbClr val="461E64"/>
    <a:srgbClr val="EDF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009"/>
    <p:restoredTop sz="93706"/>
  </p:normalViewPr>
  <p:slideViewPr>
    <p:cSldViewPr snapToGrid="0">
      <p:cViewPr varScale="1">
        <p:scale>
          <a:sx n="66" d="100"/>
          <a:sy n="66" d="100"/>
        </p:scale>
        <p:origin x="21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AB1933-76A7-43B2-B94C-11F0525734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778" cy="464820"/>
          </a:xfrm>
          <a:prstGeom prst="rect">
            <a:avLst/>
          </a:prstGeom>
        </p:spPr>
        <p:txBody>
          <a:bodyPr vert="horz" lIns="90852" tIns="45426" rIns="90852" bIns="45426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1F9B68-D2CB-48E8-A82F-F68F9A07D9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2030" y="0"/>
            <a:ext cx="3036778" cy="464820"/>
          </a:xfrm>
          <a:prstGeom prst="rect">
            <a:avLst/>
          </a:prstGeom>
        </p:spPr>
        <p:txBody>
          <a:bodyPr vert="horz" lIns="90852" tIns="45426" rIns="90852" bIns="45426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CF52DB-D44F-4E33-B304-9A0A898F6773}" type="datetimeFigureOut">
              <a:rPr lang="en-US"/>
              <a:pPr>
                <a:defRPr/>
              </a:pPr>
              <a:t>8/20/2019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5DE453-27B1-45DF-BF22-C2DEAA8E01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6778" cy="464820"/>
          </a:xfrm>
          <a:prstGeom prst="rect">
            <a:avLst/>
          </a:prstGeom>
        </p:spPr>
        <p:txBody>
          <a:bodyPr vert="horz" lIns="90852" tIns="45426" rIns="90852" bIns="45426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B877BD-681C-49D2-880A-A8EF686ED6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2030" y="8829989"/>
            <a:ext cx="3036778" cy="464820"/>
          </a:xfrm>
          <a:prstGeom prst="rect">
            <a:avLst/>
          </a:prstGeom>
        </p:spPr>
        <p:txBody>
          <a:bodyPr vert="horz" wrap="square" lIns="90852" tIns="45426" rIns="90852" bIns="4542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833BCF7-09D9-4932-8CCE-79622E0C43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318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32767" units="dev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8-20T16:41:20.704"/>
    </inkml:context>
    <inkml:brush xml:id="br0">
      <inkml:brushProperty name="width" value="0.10583" units="cm"/>
      <inkml:brushProperty name="height" value="0.10583" units="cm"/>
      <inkml:brushProperty name="color" value="#0070C0"/>
    </inkml:brush>
    <inkml:context xml:id="ctx1">
      <inkml:inkSource xml:id="inkSrc8">
        <inkml:traceFormat>
          <inkml:channel name="X" type="integer" max="1024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28.36565" units="1/cm"/>
          <inkml:channelProperty channel="Y" name="resolution" value="28.33948" units="1/cm"/>
          <inkml:channelProperty channel="T" name="resolution" value="1" units="1/dev"/>
        </inkml:channelProperties>
      </inkml:inkSource>
      <inkml:timestamp xml:id="ts1" timeString="2019-08-20T16:42:11.515"/>
    </inkml:context>
    <inkml:brush xml:id="br1">
      <inkml:brushProperty name="width" value="0.10583" units="cm"/>
      <inkml:brushProperty name="height" value="0.10583" units="cm"/>
      <inkml:brushProperty name="color" value="#0070C0"/>
      <inkml:brushProperty name="fitToCurve" value="1"/>
    </inkml:brush>
  </inkml:definitions>
  <inkml:traceGroup>
    <inkml:annotationXML>
      <emma:emma xmlns:emma="http://www.w3.org/2003/04/emma" version="1.0">
        <emma:interpretation id="{54FC1BFC-F698-43ED-8D7F-3C20663EA392}" emma:medium="tactile" emma:mode="ink">
          <msink:context xmlns:msink="http://schemas.microsoft.com/ink/2010/main" type="writingRegion" rotatedBoundingBox="7053,11208 16450,11230 16442,14819 7045,14798"/>
        </emma:interpretation>
      </emma:emma>
    </inkml:annotationXML>
    <inkml:traceGroup>
      <inkml:annotationXML>
        <emma:emma xmlns:emma="http://www.w3.org/2003/04/emma" version="1.0">
          <emma:interpretation id="{5027C065-A216-491A-A704-BFBBCAEE25BA}" emma:medium="tactile" emma:mode="ink">
            <msink:context xmlns:msink="http://schemas.microsoft.com/ink/2010/main" type="paragraph" rotatedBoundingBox="7733,11162 16463,11272 16444,12734 7715,1262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62FBE7A-D98D-463D-913F-F12D29204B40}" emma:medium="tactile" emma:mode="ink">
              <msink:context xmlns:msink="http://schemas.microsoft.com/ink/2010/main" type="line" rotatedBoundingBox="7733,11162 16463,11272 16444,12734 7715,12624"/>
            </emma:interpretation>
          </emma:emma>
        </inkml:annotationXML>
        <inkml:traceGroup>
          <inkml:annotationXML>
            <emma:emma xmlns:emma="http://www.w3.org/2003/04/emma" version="1.0">
              <emma:interpretation id="{7BD8A578-2633-408E-916B-4A90D2CC893F}" emma:medium="tactile" emma:mode="ink">
                <msink:context xmlns:msink="http://schemas.microsoft.com/ink/2010/main" type="inkWord" rotatedBoundingBox="7733,11202 11220,11246 11202,12668 7715,12624"/>
              </emma:interpretation>
              <emma:one-of disjunction-type="recognition" id="oneOf0">
                <emma:interpretation id="interp0" emma:lang="" emma:confidence="0">
                  <emma:literal>elements:</emma:literal>
                </emma:interpretation>
                <emma:interpretation id="interp1" emma:lang="" emma:confidence="0">
                  <emma:literal>Elements.</emma:literal>
                </emma:interpretation>
                <emma:interpretation id="interp2" emma:lang="" emma:confidence="0">
                  <emma:literal>Elements:</emma:literal>
                </emma:interpretation>
                <emma:interpretation id="interp3" emma:lang="" emma:confidence="0">
                  <emma:literal>elements.</emma:literal>
                </emma:interpretation>
                <emma:interpretation id="interp4" emma:lang="" emma:confidence="0">
                  <emma:literal>Elements</emma:literal>
                </emma:interpretation>
              </emma:one-of>
            </emma:emma>
          </inkml:annotationXML>
          <inkml:trace contextRef="#ctx0" brushRef="#br0">8418 13108 32767 0,'0'0'0'31,"0"0"0"-31,0 0 0 32,0 0 0-17,0 0 0 16,0 0 0-31,0 0 0 32,177 0 0-17,-121 0 0 16,6 2 0-31,8 0 0 32,2-2 0-17,2 3 0 1,5-6 0-1,1 0 0 17,5 0 0-32,1 0 0 31,0 0 0-16,2 0 0 17,1-3 0-32,4 1 0 31,1 5 0-16,3-3 0 1,3-4 0 0,2 2 0 15,0 4 0-31,-1-2 0 31,-1-3 0-15,-1 6 0 15,-1 4 0-31,0-11 0 31,-3 10 0-15,1 0 0-1,-3-5 0 1,-4 4 0 15,-3-1 0-31,5 1 0 31,-4 0 0-15,0-2 0 15,-7 0 0-31,-5 1 0 31,-2 0 0-15,-6 0 0-1,-14 3 0 1,-14-5 0 15,-11 2 0-31,-5-1 0 31,-9-1 0-15,-5-1 0 15,-4 1 0-31,-2 2 0 31,0-3 0-15,-2 2 0 15,1 0 0-31,-2 1 0 31,-1-3 0-31,1 3 0 32,-1-1 0-17,0 0 0 16,2-1 0-31,-4 1 0 32,-3-1 0-17</inkml:trace>
          <inkml:trace contextRef="#ctx0" brushRef="#br0" timeOffset="1310.3832">7946 11328 32767 0,'0'0'0'32,"0"0"0"-17,0 0 0 16,0 0 0-31,21 266 0 32,-17-145 0-17,-1-2 0 16,-1-13 0-31,-1-9 0 32,-2-10 0-17,6-34 0 1,9-26 0-1,6-13 0 17,18-4 0-32,14 6 0 31,24-29 0-16,-1 10 0 17,1-12 0-32,-10 12 0 31,-16 6 0-16,-4-10 0 1,-16 3 0 0</inkml:trace>
          <inkml:trace contextRef="#ctx0" brushRef="#br0" timeOffset="1715.978">8033 11735 32767 0,'0'0'0'31,"0"0"0"-31,0 0 0 31,144-3 0-15,-69-8 0 15,-6-4 0-31,-13-1 0 31,-10 7 0-31</inkml:trace>
          <inkml:trace contextRef="#ctx0" brushRef="#br0" timeOffset="2168.3722">7954 11396 32767 0,'0'0'0'32,"0"0"0"-17,0 0 0 16,175-19 0-31,-76 9 0 32,-3 0 0-17,-25 5 0 1,-16 6 0-1,-10-4 0 17,-14 15 0-32</inkml:trace>
          <inkml:trace contextRef="#ctx0" brushRef="#br0" timeOffset="2620.7664">8888 11213 32767 0,'0'0'0'31,"-20"208"0"-31,1-66 0 31,5 10 0-15,14-17 0-1,5-11 0 1,8-35 0 15,-7-7 0-31,3-37 0 31,0-29 0-15,-4-13 0 15,0-22 0-31</inkml:trace>
          <inkml:trace contextRef="#ctx0" brushRef="#br0" timeOffset="3338.3572">9145 11988 32767 0,'0'0'0'31,"0"0"0"-31,166-17 0 32,-98-31 0-17,-5-13 0 16,-8-6 0-31,-11-18 0 32,-29 30 0-17,-18 23 0 16,-12 2 0-31,-18 0 0 32,-16 22 0-17,-5-2 0 1,-6 29 0-1,0 50 0 17,12 2 0-32,10 42 0 31,25-6 0-16,20 3 0 17,33-39 0-32,16-9 0 31,17-34 0-16,6-19 0 1,-5-39 0 0</inkml:trace>
          <inkml:trace contextRef="#ctx0" brushRef="#br0" timeOffset="4321.1446">9701 11690 32767 0,'0'0'0'31,"10"172"0"-31,-9-29 0 31,3-36 0-15,4-24 0 15,-2-43 0-31,-4-30 0 31,1-24 0-15,8-34 0-1,-11 12 0 1,17-114 0 15,1 44 0-31,1 20 0 31,11-7 0-15,-3 53 0 15,-2 23 0-31,-4 25 0 31,6 26 0-15,0 40 0 0,-2 33 0-1,-16 20 0 16,-9-33 0-31,-6-26 0 32,2-45 0-17,2-19 0 16,8-34 0-31,0 1 0 32,5-50 0-17,19-83 0 16,-5 68 0-31,2 12 0 32,-2 29 0-17,-1 21 0 1,-1 37 0-1,3 12 0 17,12 22 0-32,1 22 0 31,-15 50 0-16,-7-1 0 17,-8-24 0-32,-7-14 0 31,1-42 0-31</inkml:trace>
          <inkml:trace contextRef="#ctx0" brushRef="#br0" timeOffset="4867.1376">10453 11995 32767 0,'0'0'0'31,"0"0"0"-15,163-152 0-1,-122 87 0 1,-17 0 0 15,-11 17 0-31,-7 5 0 31,-12 14 0-15,-4 17 0 15,-11 14 0-31,-5 24 0 31,-3 9 0-15,-20 8 0-1,5 32 0 1,10 35 0 15,23-15 0-31,29-18 0 31,15-22 0-15,24-13 0 15,11-29 0-31,6-39 0 31,-10-17 0-15</inkml:trace>
          <inkml:trace contextRef="#ctx1" brushRef="#br1">10872 12017 0</inkml:trace>
          <inkml:trace contextRef="#ctx0" brushRef="#br0" timeOffset="5553.5288">10886 11696 32767 0,'0'0'0'31,"-4"187"0"-31,5-85 0 32,1-21 0-32,-2-2 0 31,2-51 0-16,-2-26 0 17,4-26 0-32,2-11 0 31,2-23 0-16,1-42 0 17,12 4 0-32,18-23 0 31,4 43 0-31,5 35 0 31,-4 29 0-15,-5 24 0 15,-8 28 0-31,-2 17 0 31,-13 54 0-15,-7 17 0 15,-5-37 0-31,4-13 0 31,5-45 0-15,-3-42 0-1,4 14 0 1</inkml:trace>
          <inkml:trace contextRef="#ctx0" brushRef="#br0" timeOffset="5927.924">11512 11273 32767 0,'0'0'0'31,"28"314"0"-15,-19-151 0 15,-3-5 0-31,2-22 0 31,-1-31 0-15,3-58 0 0,-6-41 0-1</inkml:trace>
          <inkml:trace contextRef="#ctx0" brushRef="#br0" timeOffset="6005.923">11512 11876 32767 0</inkml:trace>
          <inkml:trace contextRef="#ctx0" brushRef="#br0" timeOffset="6754.7134">11275 11683 32767 0,'0'0'0'32,"0"0"0"-32,0 0 0 31,214-17 0-16,-91-8 0 17,-4-13 0-32,-23 6 0 31,-24 7 0-16,-14 1 0 17,-29 11 0-32,-32 19 0 31,-1 4 0-31,-17 10 0 31,-31 38 0-15,-17 40 0 15,22-34 0-31,31-8 0 31,18-38 0-15,18-27 0 15,33 13 0-31,21-18 0 31,3 4 0-15,-7 16 0-1,-15 28 0 1,-10 3 0 15,-13 36 0-31,-23 11 0 31,-20-6 0-15,-21-17 0 15,-26-22 0-31,-9-20 0 31,-3-16 0-15,10-27 0-1,22-7 0 1</inkml:trace>
          <inkml:trace contextRef="#ctx0" brushRef="#br0" timeOffset="7285.1066">12483 12206 32767 0,'0'0'0'31,"0"0"0"-16</inkml:trace>
          <inkml:trace contextRef="#ctx0" brushRef="#br0" timeOffset="7503.5038">12504 11764 32767 0,'0'0'0'31,"0"0"0"-15,0 0 0-1,0 0 0 1</inkml:trace>
        </inkml:traceGroup>
        <inkml:traceGroup>
          <inkml:annotationXML>
            <emma:emma xmlns:emma="http://www.w3.org/2003/04/emma" version="1.0">
              <emma:interpretation id="{ED018E92-1F72-49DC-93B9-D5C1A27DA6A0}" emma:medium="tactile" emma:mode="ink">
                <msink:context xmlns:msink="http://schemas.microsoft.com/ink/2010/main" type="inkWord" rotatedBoundingBox="12057,11216 16463,11272 16446,12626 12040,12571"/>
              </emma:interpretation>
              <emma:one-of disjunction-type="recognition" id="oneOf1">
                <emma:interpretation id="interp5" emma:lang="" emma:confidence="0">
                  <emma:literal>CHOPN</emma:literal>
                </emma:interpretation>
                <emma:interpretation id="interp6" emma:lang="" emma:confidence="0">
                  <emma:literal>C HOPN</emma:literal>
                </emma:interpretation>
                <emma:interpretation id="interp7" emma:lang="" emma:confidence="0">
                  <emma:literal>CHOP N</emma:literal>
                </emma:interpretation>
                <emma:interpretation id="interp8" emma:lang="" emma:confidence="0">
                  <emma:literal>C HoPN</emma:literal>
                </emma:interpretation>
                <emma:interpretation id="interp9" emma:lang="" emma:confidence="0">
                  <emma:literal>chop N</emma:literal>
                </emma:interpretation>
              </emma:one-of>
            </emma:emma>
          </inkml:annotationXML>
          <inkml:trace contextRef="#ctx0" brushRef="#br0" timeOffset="9266.2812">14248 11590 32767 0,'0'0'0'31,"0"0"0"-15,0 0 0-1,0 0 0 1,0 0 0 15,0 0 0-31,0 0 0 31,0 0 0-15,0 0 0 15,0 0 0-31,0 0 0 31,-179-52 0-15,85 95 0 15,0 51 0-31,4 26 0 31,14 28 0-31,17 20 0 32,25 11 0-17,26 9 0 16,28 9 0-31,33-45 0 32,21-46 0-17,29-38 0 16,17-44 0-31,-4-12 0 32,-7-15 0-32,-13-49 0 31,-6-44 0-16,-21-6 0 17,-11-26 0-32</inkml:trace>
          <inkml:trace contextRef="#ctx0" brushRef="#br0" timeOffset="9749.875">14789 11574 32767 0,'0'0'0'15,"15"242"0"1,0-76 0 15,-9 31 0-31,2-2 0 31,10-6 0-15,0-16 0 15,-3-46 0-31,2-55 0 31,-8-72 0-15</inkml:trace>
          <inkml:trace contextRef="#ctx0" brushRef="#br0" timeOffset="10280.2682">15636 11370 32767 0,'0'0'0'31,"0"0"0"-31,33 327 0 32,-28-133 0-17,0 14 0 1,3-14 0-1,10-12 0 17,-2-24 0-32,5-44 0 31,-6-18 0-16,-6-71 0 17,-13-33 0-32</inkml:trace>
          <inkml:trace contextRef="#ctx0" brushRef="#br0" timeOffset="10732.6624">14979 12259 32767 0,'0'0'0'31,"0"0"0"-15,179-10 0-1,-76 0 0 1,2-9 0 15,-11-3 0-31,-15 7 0 31,-19 6 0-15,-28 2 0 15,-23 17 0-31</inkml:trace>
          <inkml:trace contextRef="#ctx0" brushRef="#br0" timeOffset="11637.4508">16285 11629 32767 0,'0'0'0'32,"-108"221"0"-17,58-50 0 1,24 17 0-1,17-19 0 17,24-18 0-32,21-4 0 31,21-48 0-16,22-15 0 17,14-42 0-32,11-38 0 31,-5-44 0-16,-7-17 0 1,-11-41 0 0,-12-10 0 15,-16-11 0-16,-21-14 0 1,-22 17 0 0,-23 16 0 15,-14-12 0-31,-14 5 0 31,-24 29 0-15,-10-10 0-1,-7 33 0 1,0 6 0 15,5 17 0-31,17 23 0 31,13 8 0-15</inkml:trace>
          <inkml:trace contextRef="#ctx0" brushRef="#br0" timeOffset="12121.0446">17375 11604 32767 0,'0'0'0'31,"0"0"0"-31,6 231 0 31,0-67 0-15,5 20 0 0,7-12 0-1,9-16 0 16,-1-18 0-31,1-36 0 32,-11-35 0-17,-10-48 0 16,-8-31 0-31</inkml:trace>
          <inkml:trace contextRef="#ctx0" brushRef="#br0" timeOffset="12760.6364">17152 11590 32767 0,'0'0'0'31,"0"0"0"-31,249-139 0 31,-107 114 0-15,-10 18 0 15,-16 26 0-31,-8 3 0 31,-9 30 0-15,-23 20 0-1,-36 3 0 1,-34 21 0 15,-30-8 0-31,-34 2 0 31,-25 4 0-15,-15-38 0 15,-11-14 0-31,6-8 0 31,10-9 0-15,37-29 0 15,29-9 0-31</inkml:trace>
          <inkml:trace contextRef="#ctx0" brushRef="#br0" timeOffset="13431.4278">18504 11594 32767 0,'0'0'0'32,"0"0"0"-17,0 0 0 1,0 0 0-1,-11 197 0 17,21-45 0-32,7 35 0 31,7-10 0-16,1-9 0 17,-5-23 0-32,-4-18 0 31,-5-30 0-16,-6-37 0 1,-6-59 0 0,0-3 0 15,-2-29 0-31</inkml:trace>
          <inkml:trace contextRef="#ctx0" brushRef="#br0" timeOffset="14305.0166">18518 11575 32767 0,'0'0'0'31,"0"0"0"-15,206 226 0 15,-120-93 0-31,-3 20 0 31,5 7 0-31,-1 2 0 31,1-7 0-15,-6-19 0 15,-9-22 0-31,-23-42 0 31,-22-47 0-15,-21-21 0 0,-7-39 0-1,1 25 0 16,-3-49 0-15,-8-46 0 0,-4-43 0-1,0-14 0 16,7 10 0-31,10 24 0 32,4 1 0-17,4-12 0 16,-4 11 0-31,-2 43 0 32,-5-8 0-17,-2 7 0 1,-5 16 0-1,2 28 0 17,2 1 0-32,0 29 0 31,11 24 0-16</inkml:trace>
        </inkml:traceGroup>
      </inkml:traceGroup>
    </inkml:traceGroup>
    <inkml:traceGroup>
      <inkml:annotationXML>
        <emma:emma xmlns:emma="http://www.w3.org/2003/04/emma" version="1.0">
          <emma:interpretation id="{6188F32E-9460-47A7-A32D-7EA4BFD09D2D}" emma:medium="tactile" emma:mode="ink">
            <msink:context xmlns:msink="http://schemas.microsoft.com/ink/2010/main" type="paragraph" rotatedBoundingBox="7048,13682 16282,13702 16280,14819 7045,14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80A5C7-3F58-4BDE-8462-5712105585FB}" emma:medium="tactile" emma:mode="ink">
              <msink:context xmlns:msink="http://schemas.microsoft.com/ink/2010/main" type="line" rotatedBoundingBox="7048,13682 16282,13702 16280,14819 7045,14798"/>
            </emma:interpretation>
          </emma:emma>
        </inkml:annotationXML>
        <inkml:traceGroup>
          <inkml:annotationXML>
            <emma:emma xmlns:emma="http://www.w3.org/2003/04/emma" version="1.0">
              <emma:interpretation id="{AE5F1D77-9F51-4370-B4A7-F77C2B838FAF}" emma:medium="tactile" emma:mode="ink">
                <msink:context xmlns:msink="http://schemas.microsoft.com/ink/2010/main" type="inkWord" rotatedBoundingBox="7048,13681 11126,13691 11123,14807 7045,14798"/>
              </emma:interpretation>
              <emma:one-of disjunction-type="recognition" id="oneOf2">
                <emma:interpretation id="interp10" emma:lang="" emma:confidence="1">
                  <emma:literal>Monomer:</emma:literal>
                </emma:interpretation>
                <emma:interpretation id="interp11" emma:lang="" emma:confidence="1">
                  <emma:literal>Monomer :</emma:literal>
                </emma:interpretation>
                <emma:interpretation id="interp12" emma:lang="" emma:confidence="0">
                  <emma:literal>Monomers :</emma:literal>
                </emma:interpretation>
                <emma:interpretation id="interp13" emma:lang="" emma:confidence="0">
                  <emma:literal>Nonmed :</emma:literal>
                </emma:interpretation>
                <emma:interpretation id="interp14" emma:lang="" emma:confidence="0">
                  <emma:literal>Monet :</emma:literal>
                </emma:interpretation>
              </emma:one-of>
            </emma:emma>
          </inkml:annotationXML>
          <inkml:trace contextRef="#ctx0" brushRef="#br0" timeOffset="16816.5844">7048 14518 32767 0,'0'0'0'31,"6"172"0"-15,5-20 0-1,0 26 0 1,-6 26 0 15,4-6 0-31,-2-1 0 31,2-31 0-15,-2-39 0 15,-4-59 0-31,1-38 0 31,-6-32 0-15,1-26 0-1,-4-110 0 1</inkml:trace>
          <inkml:trace contextRef="#ctx0" brushRef="#br0" timeOffset="17596.5744">7053 14676 32767 0,'0'0'0'31,"0"0"0"-15,0 0 0 0,132 241 0-1,-69-109 0 16,4 22 0-31,-7-15 0 32,-11-50 0-17,-5-26 0 16,-15-46 0-31,-17-34 0 32,3-26 0-32,7-57 0 31,-6-38 0-16,-1-20 0 17,12-9 0-32,-1 37 0 31,0 36 0-16,-17 61 0 17,-1 22 0-32,-8 37 0 31,3 27 0-16,17 64 0 1,-3 61 0 0,2 17 0 15,5 4 0-31,-4 3 0 31,4-33 0-15,-3-33 0 15,-10-47 0-31,-5-59 0 31,-9-31 0-15</inkml:trace>
          <inkml:trace contextRef="#ctx0" brushRef="#br0" timeOffset="18922.5574">8046 15090 32767 0,'0'0'0'31,"5"235"0"-31,-3-63 0 31,18-18 0-15,8-20 0 15,16-50 0-31,7-49 0 31,11-49 0-15,-9-39 0 0,-8-35 0-1,-21-19 0 16,-21-17 0-31,-28 12 0 32,-18 31 0-17,-22 11 0 16,-2 20 0-31,1 12 0 32,23 17 0-17,27 18 0 16,25-7 0-31,17-18 0 32,38 2 0-32,28 9 0 31,7 3 0-16,-8 7 0 17,-21 21 0-32,-17 3 0 31,-9 5 0-16,-9-9 0 17,-5 7 0-32,-9 25 0 31,-21 78 0-16,2-6 0 1,-11 27 0 0,0 0 0 15,6-37 0-31,6-31 0 31,0-58 0-15,1-34 0 15,7-33 0-31,2-51 0 31,-7-33 0-15,14-3 0-1,3 3 0 1,4 23 0 15,8 20 0-31,0 32 0 31,-1 34 0-15,-3 36 0 15,12 9 0-31,-4 40 0 31,-21 72 0-15,-3 12 0-1,3-20 0 1,-10 33 0 15,1-59 0-31,-7-29 0 31,2-38 0-15</inkml:trace>
          <inkml:trace contextRef="#ctx0" brushRef="#br0" timeOffset="20576.1362">9313 15153 32767 0,'0'0'0'31,"-13"239"0"-31,16-110 0 32,5 6 0-32,8-20 0 31,7-9 0-16,13-63 0 17,12-36 0-32,3-33 0 31,-2-31 0-16,-12-45 0 17,-26 1 0-32,-22-31 0 31,-13 29 0-16,-14 15 0 1,-16 33 0 0,3 22 0 15,0 16 0-31,14 9 0 31,24 6 0-15,16 10 0-1,17-22 0 1,37-17 0 15,37 3 0-15,6-15 0-1,-9 42 0 1,-22-4 0 15,-31 34 0-31,-16 17 0 31,-6 36 0-15,1 6 0 15,-8 64 0-31,-1 12 0 31,0-23 0-15,3-31 0-1,-4-55 0 1,-5-45 0 15,4-31 0-31,5-32 0 31,-3-48 0-15,4-63 0 15,11 7 0-31,9 13 0 31,5 36 0-15,4 19 0 0,-8 42 0-1,1 24 0 16,-5 38 0-31,5 60 0 32,-3 55 0-17,-13 48 0 16,-15 7 0-31,-1-52 0 32,-9-37 0-17,6-70 0 16,2-35 0-31,5-30 0 32,4-45 0-32,3-58 0 31,7-17 0-16,9 19 0 17,7 27 0-32,5 16 0 31,-4 45 0-16,2 21 0 1,-7 69 0 0,0 53 0 15,7 22 0-16,-14 65 0 1,-11 13 0 0,-3-38 0 15,-3-62 0-31,5-51 0 31,-2-34 0-15</inkml:trace>
          <inkml:trace contextRef="#ctx0" brushRef="#br0" timeOffset="21200.1282">10809 15606 32767 0,'0'0'0'31,"0"0"0"-31,189-67 0 31,-122 5 0-15,-16-1 0-1,-10-5 0 1,-12-16 0 15,-21 11 0-31,-14-2 0 31,-12 15 0-15,-13 13 0 15,4 40 0-31,-7 11 0 31,-12 7 0-15,-24 54 0 0,14 42 0-1,20 21 0 16,15 21 0-31,23-4 0 32,27-29 0-17,15-5 0 16,28-52 0-31,10-40 0 32,3-52 0-17</inkml:trace>
          <inkml:trace contextRef="#ctx0" brushRef="#br0" timeOffset="21839.72">11385 15064 32767 0,'0'0'0'16,"0"0"0"0,9 226 0 15,3-82 0-16,5 14 0 1,3-30 0 0,-5-12 0 15,-3-50 0-31,-10-40 0 31,-2-33 0-15,1-23 0-1,-5-19 0 1,-16-31 0 15,9-47 0-15,13 21 0-1,13-21 0 1,18 10 0 15,4 24 0-31,12 6 0 31,8 31 0-15,15 21 0 15,-2 25 0-31,-9 15 0 31,-15 5 0-15</inkml:trace>
          <inkml:trace contextRef="#ctx0" brushRef="#br0" timeOffset="22931.706">12382 15788 32767 0,'0'0'0'31,"0"0"0"-31</inkml:trace>
          <inkml:trace contextRef="#ctx0" brushRef="#br0" timeOffset="23196.9026">12384 15208 32767 0,'0'0'0'31,"0"0"0"-31</inkml:trace>
        </inkml:traceGroup>
        <inkml:traceGroup>
          <inkml:annotationXML>
            <emma:emma xmlns:emma="http://www.w3.org/2003/04/emma" version="1.0">
              <emma:interpretation id="{9A267F2C-FF2B-4C6D-8713-FC5E7E3BC3F8}" emma:medium="tactile" emma:mode="ink">
                <msink:context xmlns:msink="http://schemas.microsoft.com/ink/2010/main" type="inkWord" rotatedBoundingBox="11596,13728 16282,13739 16280,14777 11593,14766"/>
              </emma:interpretation>
              <emma:one-of disjunction-type="recognition" id="oneOf3">
                <emma:interpretation id="interp15" emma:lang="" emma:confidence="0">
                  <emma:literal>Nucleotides</emma:literal>
                </emma:interpretation>
                <emma:interpretation id="interp16" emma:lang="" emma:confidence="0">
                  <emma:literal>Nucleotides,</emma:literal>
                </emma:interpretation>
                <emma:interpretation id="interp17" emma:lang="" emma:confidence="0">
                  <emma:literal>Nucleotide,</emma:literal>
                </emma:interpretation>
                <emma:interpretation id="interp18" emma:lang="" emma:confidence="0">
                  <emma:literal>Nucleotides.</emma:literal>
                </emma:interpretation>
                <emma:interpretation id="interp19" emma:lang="" emma:confidence="0">
                  <emma:literal>Nucleotides'</emma:literal>
                </emma:interpretation>
              </emma:one-of>
            </emma:emma>
          </inkml:annotationXML>
          <inkml:trace contextRef="#ctx0" brushRef="#br0" timeOffset="24054.8916">13062 14593 32767 0,'0'0'0'31,"-6"170"0"-15,1-13 0 15,7 18 0-31,4 19 0 31,7 7 0-15,3-29 0 15,-6-31 0-31,6-75 0 31,-13-4 0-15</inkml:trace>
          <inkml:trace contextRef="#ctx0" brushRef="#br0" timeOffset="24741.2828">13022 14595 32767 0,'0'0'0'32,"0"0"0"-32,118 218 0 31,-44-57 0-16,5-1 0 17,2 12 0-32,-12-4 0 31,-13-19 0-16,-22-26 0 1,-17-78 0 0,-16-39 0 15,0-29 0-31,-3-31 0 31,-11-82 0-15,3-42 0 15,12-12 0-31,6 1 0 31,-2 25 0-15,-4 45 0-1,-4 54 0 1,-2 32 0 15,2 13 0-31,3 14 0 31,30-2 0-15</inkml:trace>
          <inkml:trace contextRef="#ctx0" brushRef="#br0" timeOffset="25458.8736">13811 14962 32767 0,'0'0'0'31,"0"0"0"-15,0 0 0 0,7 186 0-1,7-33 0 16,2 5 0-31,11 6 0 32,7-8 0-17,9-56 0 16,1-33 0-31,1-66 0 32,-7-32 0-17,-4-55 0 1,-16-2 0-1,-15-58 0 17,-6-1 0-32,-2 18 0 31,2-18 0-16,-3 50 0 17,0 28 0-32,1 32 0 31,5 23 0-16</inkml:trace>
          <inkml:trace contextRef="#ctx0" brushRef="#br0" timeOffset="25973.667">14667 15017 32767 0,'0'0'0'31,"0"0"0"-31,0 0 0 31,-147 27 0-15,81 36 0 15,2 25 0-31,17 23 0 31,27 7 0-15,30-1 0 15,22-3 0-31,18-5 0 31,23-41 0-31,3-24 0 31,4-34 0-15,-2-47 0 15,-10-31 0-31</inkml:trace>
          <inkml:trace contextRef="#ctx0" brushRef="#br0" timeOffset="26348.0622">14888 14751 32767 0,'0'0'0'31,"30"311"0"-31,-11-136 0 32,0-14 0-17,-2-3 0 1,-6-23 0-1,-7-45 0 17,1-49 0-32</inkml:trace>
          <inkml:trace contextRef="#ctx0" brushRef="#br0" timeOffset="27034.4534">15140 15497 32767 0,'0'0'0'31,"0"0"0"-31,0 0 0 31,182 0 0-15,-114-36 0 15,-4-19 0-31,-16 0 0 31,-9 0 0-15,-16-24 0 15,-19 12 0-31,-12 20 0 31,-20 3 0-31,-6 4 0 31,7 44 0-15,-9 14 0 15,-11 13 0-31,-7 37 0 31,11 12 0-15,12 30 0-1,15 3 0 1,16 5 0 15,18-10 0-31,15 0 0 31,18-20 0-15,8-23 0 15,12-54 0-31,1-48 0 31,12-57 0-15</inkml:trace>
          <inkml:trace contextRef="#ctx0" brushRef="#br0" timeOffset="27627.2458">15834 15119 32767 0,'0'0'0'31,"0"0"0"-31,-70 238 0 32,57-105 0-17,15 7 0 1,15-1 0-1,12-26 0 17,12-46 0-32,21-57 0 31,4-27 0-16,1-37 0 17,-6-47 0-32,-12-6 0 31,-15-38 0-16,-20-1 0 1,-20 42 0 0,-17-5 0 15,-20 52 0-31,-6 28 0 31,-5 22 0-15,1 9 0 15,9 17 0-31</inkml:trace>
          <inkml:trace contextRef="#ctx0" brushRef="#br0" timeOffset="28110.8396">16581 14589 32767 0,'0'0'0'31,"0"249"0"-15,20-89 0 15,-2 27 0-31,2 18 0 31,-5-8 0-15,-9-28 0 15,4-76 0-31,0-35 0 31,-7-51 0-15</inkml:trace>
          <inkml:trace contextRef="#ctx0" brushRef="#br0" timeOffset="28797.2308">16409 15267 32767 0,'0'0'0'32,"248"-43"0"-32,-116-2 0 31,-20 6 0-16,-34 13 0 17,-37 2 0-32,-26 14 0 31,-15 19 0-16,-2-20 0 1,2 27 0 0,-1-17 0 15,2 21 0-31,3 10 0 31,10 29 0-15,4 70 0 15,1-2 0-31,-3 15 0 31,-1-6 0-15,-3-40 0-1,-5-22 0 1,1-59 0 15,-6-32 0-31,8-51 0 31,-19-67 0-15</inkml:trace>
          <inkml:trace contextRef="#ctx0" brushRef="#br0" timeOffset="28984.4284">16989 14956 32767 0,'0'0'0'15,"0"0"0"1</inkml:trace>
          <inkml:trace contextRef="#ctx0" brushRef="#br0" timeOffset="29842.4174">17761 15140 32767 0,'0'0'0'32,"0"0"0"-32,0 0 0 31,-160-25 0-16,81 70 0 17,8 29 0-32,15 30 0 31,16 11 0-31,33 13 0 31,29-5 0-15,27-46 0 15,22-24 0-31,-3-45 0 31,-2-37 0-15,-4-32 0 15,-12-55 0-31,-9-22 0 31,-23-42 0-15,-7-9 0-1,-17 12 0 1,-7 25 0 15,-4 80 0-31,11 47 0 31,5 27 0-15,2 19 0 15,5 36 0-31,2 8 0 31,11 88 0-15,4 47 0-1,-4 1 0 1,-4-26 0 15,-2-20 0-31,-1-44 0 31,-2-40 0-15,-4-49 0 15,9-32 0-31</inkml:trace>
          <inkml:trace contextRef="#ctx0" brushRef="#br0" timeOffset="30513.2088">18089 15570 32767 0,'0'0'0'31,"0"0"0"-31,145-12 0 32,-77-23 0-17,-6-24 0 16,-10-9 0-31,-9-7 0 32,-17-8 0-32,-21 23 0 31,-19 12 0-16,-13 3 0 17,-1 26 0-32,-14 25 0 31,-6 12 0-16,-6 35 0 17,1 21 0-32,14 21 0 31,14 13 0-16,14 27 0 1,14-38 0 0,17 15 0 15,7-29 0-31,23-5 0 31,9-28 0-15,11-43 0 15,12-33 0-31,4-37 0 31,0-29 0-15</inkml:trace>
          <inkml:trace contextRef="#ctx0" brushRef="#br0" timeOffset="30716.0062">19021 14970 32767 0</inkml:trace>
          <inkml:trace contextRef="#ctx0" brushRef="#br0" timeOffset="30825.2048">18694 15306 32767 0</inkml:trace>
          <inkml:trace contextRef="#ctx0" brushRef="#br0" timeOffset="31152.8006">19020 15435 32767 0,'0'0'0'31,"0"0"0"-31,153 149 0 32,-149-81 0-17,-31 16 0 16,-22-12 0-31,-12-29 0 32,0-25 0-17,-12-24 0 16,-1-24 0-31,2-10 0 32,17 9 0-32</inkml:trace>
          <inkml:trace contextRef="#ctx0" brushRef="#br0" timeOffset="33071.576">19030 15046 32767 0,'0'0'0'31,"0"0"0"-31,0 0 0 31,0 0 0-15,0 0 0-1,0 0 0 1,0 0 0 15,-149 61 0-15,118-47 0-1,-2 9 0 1,2-4 0 15,1 6 0-31,1-1 0 31,7 1 0-15,1-2 0 15,11 0 0-31,9-7 0 31,9 11 0-15,6 1 0-1,5-7 0 1,4-7 0 15,11-1 0-31,4-3 0 31,2-10 0-15,4 13 0 15,-1-3 0-31,-10-2 0 31,4 4 0-15,-7 9 0 0,0 3 0-1,-3 1 0 16,-11 7 0-31,-6-7 0 32,-4-4 0-17,-5-5 0 16,4 0 0-31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9EF4FDC-61E7-450A-AA49-DF175DED10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77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4" tIns="46362" rIns="92724" bIns="463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6465C219-DE41-4FB7-BFD9-F1CD816330C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2030" y="0"/>
            <a:ext cx="303677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4" tIns="46362" rIns="92724" bIns="463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4388" name="Rectangle 4">
            <a:extLst>
              <a:ext uri="{FF2B5EF4-FFF2-40B4-BE49-F238E27FC236}">
                <a16:creationId xmlns:a16="http://schemas.microsoft.com/office/drawing/2014/main" id="{A9A643EE-4981-4991-AD3D-4ADCE70C2CE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>
            <a:extLst>
              <a:ext uri="{FF2B5EF4-FFF2-40B4-BE49-F238E27FC236}">
                <a16:creationId xmlns:a16="http://schemas.microsoft.com/office/drawing/2014/main" id="{EBE6021E-3996-454F-ACFB-3F5D09CC584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448" y="4414199"/>
            <a:ext cx="5611507" cy="4184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4" tIns="46362" rIns="92724" bIns="463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2470" name="Rectangle 6">
            <a:extLst>
              <a:ext uri="{FF2B5EF4-FFF2-40B4-BE49-F238E27FC236}">
                <a16:creationId xmlns:a16="http://schemas.microsoft.com/office/drawing/2014/main" id="{5389D390-96C0-4027-9943-8B94BEC4273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89"/>
            <a:ext cx="303677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4" tIns="46362" rIns="92724" bIns="463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1" name="Rectangle 7">
            <a:extLst>
              <a:ext uri="{FF2B5EF4-FFF2-40B4-BE49-F238E27FC236}">
                <a16:creationId xmlns:a16="http://schemas.microsoft.com/office/drawing/2014/main" id="{A1C81AFE-F0D0-4318-9657-ED84840AE1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030" y="8829989"/>
            <a:ext cx="303677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4" tIns="46362" rIns="92724" bIns="463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00E5FD-ECE6-4295-9C88-F4B311EDE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8570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>
            <a:extLst>
              <a:ext uri="{FF2B5EF4-FFF2-40B4-BE49-F238E27FC236}">
                <a16:creationId xmlns:a16="http://schemas.microsoft.com/office/drawing/2014/main" id="{28382F8A-F6D6-4AEA-AE8D-8F962BECE5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6" name="Notes Placeholder 2">
            <a:extLst>
              <a:ext uri="{FF2B5EF4-FFF2-40B4-BE49-F238E27FC236}">
                <a16:creationId xmlns:a16="http://schemas.microsoft.com/office/drawing/2014/main" id="{43606CA4-9B7C-4704-9ED0-B3C9FEC54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507" name="Slide Number Placeholder 3">
            <a:extLst>
              <a:ext uri="{FF2B5EF4-FFF2-40B4-BE49-F238E27FC236}">
                <a16:creationId xmlns:a16="http://schemas.microsoft.com/office/drawing/2014/main" id="{CF445E3D-52D9-4B03-A047-14765509F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880E59-43AD-470B-AB2E-36985FF2E091}" type="slidenum">
              <a:rPr lang="en-US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25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7580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981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6459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050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6049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253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7335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6168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5936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099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>
            <a:extLst>
              <a:ext uri="{FF2B5EF4-FFF2-40B4-BE49-F238E27FC236}">
                <a16:creationId xmlns:a16="http://schemas.microsoft.com/office/drawing/2014/main" id="{218337DE-34AB-4199-AAFB-281427C047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4" name="Notes Placeholder 2">
            <a:extLst>
              <a:ext uri="{FF2B5EF4-FFF2-40B4-BE49-F238E27FC236}">
                <a16:creationId xmlns:a16="http://schemas.microsoft.com/office/drawing/2014/main" id="{C25407B3-DFC7-4E08-ACF3-9698B0F5A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555" name="Slide Number Placeholder 3">
            <a:extLst>
              <a:ext uri="{FF2B5EF4-FFF2-40B4-BE49-F238E27FC236}">
                <a16:creationId xmlns:a16="http://schemas.microsoft.com/office/drawing/2014/main" id="{EC82596B-A198-43B7-B7BB-5614785555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32C54D-4B47-4D83-B1FC-0EAB220BCCC3}" type="slidenum">
              <a:rPr lang="en-US" altLang="en-US">
                <a:solidFill>
                  <a:srgbClr val="000000"/>
                </a:solidFill>
              </a:rPr>
              <a:pPr/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17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042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3384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56465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5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5639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>
            <a:extLst>
              <a:ext uri="{FF2B5EF4-FFF2-40B4-BE49-F238E27FC236}">
                <a16:creationId xmlns:a16="http://schemas.microsoft.com/office/drawing/2014/main" id="{F78F7700-D781-4326-A35F-D718BEB0B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42" name="Notes Placeholder 2">
            <a:extLst>
              <a:ext uri="{FF2B5EF4-FFF2-40B4-BE49-F238E27FC236}">
                <a16:creationId xmlns:a16="http://schemas.microsoft.com/office/drawing/2014/main" id="{7668BCA5-F184-49D0-A034-74EE0802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43" name="Slide Number Placeholder 3">
            <a:extLst>
              <a:ext uri="{FF2B5EF4-FFF2-40B4-BE49-F238E27FC236}">
                <a16:creationId xmlns:a16="http://schemas.microsoft.com/office/drawing/2014/main" id="{BF598C37-1EA2-4636-ABC2-1610C6F74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B8F044-FFE6-469A-8242-107E1DAE1FFD}" type="slidenum">
              <a:rPr lang="en-US" altLang="en-US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62634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>
            <a:extLst>
              <a:ext uri="{FF2B5EF4-FFF2-40B4-BE49-F238E27FC236}">
                <a16:creationId xmlns:a16="http://schemas.microsoft.com/office/drawing/2014/main" id="{F78F7700-D781-4326-A35F-D718BEB0B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42" name="Notes Placeholder 2">
            <a:extLst>
              <a:ext uri="{FF2B5EF4-FFF2-40B4-BE49-F238E27FC236}">
                <a16:creationId xmlns:a16="http://schemas.microsoft.com/office/drawing/2014/main" id="{7668BCA5-F184-49D0-A034-74EE0802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43" name="Slide Number Placeholder 3">
            <a:extLst>
              <a:ext uri="{FF2B5EF4-FFF2-40B4-BE49-F238E27FC236}">
                <a16:creationId xmlns:a16="http://schemas.microsoft.com/office/drawing/2014/main" id="{BF598C37-1EA2-4636-ABC2-1610C6F74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B8F044-FFE6-469A-8242-107E1DAE1FFD}" type="slidenum">
              <a:rPr lang="en-US" altLang="en-US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8641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Slide Image Placeholder 1">
            <a:extLst>
              <a:ext uri="{FF2B5EF4-FFF2-40B4-BE49-F238E27FC236}">
                <a16:creationId xmlns:a16="http://schemas.microsoft.com/office/drawing/2014/main" id="{27FCB2C6-DB0D-4A1D-9D58-1E229FF8C4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8" name="Notes Placeholder 2">
            <a:extLst>
              <a:ext uri="{FF2B5EF4-FFF2-40B4-BE49-F238E27FC236}">
                <a16:creationId xmlns:a16="http://schemas.microsoft.com/office/drawing/2014/main" id="{66C805A5-912E-4662-82DE-4A886D782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179" name="Slide Number Placeholder 3">
            <a:extLst>
              <a:ext uri="{FF2B5EF4-FFF2-40B4-BE49-F238E27FC236}">
                <a16:creationId xmlns:a16="http://schemas.microsoft.com/office/drawing/2014/main" id="{3640439D-F191-48E4-A88D-DE64D4099A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83C234-4168-496F-AAEB-F41C685F84F3}" type="slidenum">
              <a:rPr lang="en-US" altLang="en-US">
                <a:solidFill>
                  <a:srgbClr val="000000"/>
                </a:solidFill>
              </a:rPr>
              <a:pPr/>
              <a:t>32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826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0130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4462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>
            <a:extLst>
              <a:ext uri="{FF2B5EF4-FFF2-40B4-BE49-F238E27FC236}">
                <a16:creationId xmlns:a16="http://schemas.microsoft.com/office/drawing/2014/main" id="{550D69F2-CE06-4AFA-B68D-3D2C50679A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2" name="Notes Placeholder 2">
            <a:extLst>
              <a:ext uri="{FF2B5EF4-FFF2-40B4-BE49-F238E27FC236}">
                <a16:creationId xmlns:a16="http://schemas.microsoft.com/office/drawing/2014/main" id="{1C8269EF-65C7-49C7-BB7B-C1A016323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3" name="Slide Number Placeholder 3">
            <a:extLst>
              <a:ext uri="{FF2B5EF4-FFF2-40B4-BE49-F238E27FC236}">
                <a16:creationId xmlns:a16="http://schemas.microsoft.com/office/drawing/2014/main" id="{48BD8EC2-68FB-47D5-A946-AAFF0FBB90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F8B1D32-75E3-4402-AA0D-B268E99F8DB9}" type="slidenum">
              <a:rPr lang="en-US" altLang="en-US">
                <a:solidFill>
                  <a:srgbClr val="000000"/>
                </a:solidFill>
              </a:rPr>
              <a:pPr/>
              <a:t>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7137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4701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42372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7">
            <a:extLst>
              <a:ext uri="{FF2B5EF4-FFF2-40B4-BE49-F238E27FC236}">
                <a16:creationId xmlns:a16="http://schemas.microsoft.com/office/drawing/2014/main" id="{1F6FD80D-8E80-42D1-B515-39933A942C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50E92E2-0F2D-4811-95E9-906EC87EF505}" type="slidenum">
              <a:rPr lang="en-US" altLang="en-US">
                <a:solidFill>
                  <a:srgbClr val="000000"/>
                </a:solidFill>
              </a:rPr>
              <a:pPr/>
              <a:t>39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7874" name="Rectangle 2">
            <a:extLst>
              <a:ext uri="{FF2B5EF4-FFF2-40B4-BE49-F238E27FC236}">
                <a16:creationId xmlns:a16="http://schemas.microsoft.com/office/drawing/2014/main" id="{B088A1FD-E866-42AD-8312-DB28886D54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>
            <a:extLst>
              <a:ext uri="{FF2B5EF4-FFF2-40B4-BE49-F238E27FC236}">
                <a16:creationId xmlns:a16="http://schemas.microsoft.com/office/drawing/2014/main" id="{56D0084D-B155-42B0-BDF8-757AE1A832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5100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1" name="Slide Image Placeholder 1">
            <a:extLst>
              <a:ext uri="{FF2B5EF4-FFF2-40B4-BE49-F238E27FC236}">
                <a16:creationId xmlns:a16="http://schemas.microsoft.com/office/drawing/2014/main" id="{F78F7700-D781-4326-A35F-D718BEB0B2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42" name="Notes Placeholder 2">
            <a:extLst>
              <a:ext uri="{FF2B5EF4-FFF2-40B4-BE49-F238E27FC236}">
                <a16:creationId xmlns:a16="http://schemas.microsoft.com/office/drawing/2014/main" id="{7668BCA5-F184-49D0-A034-74EE0802E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43" name="Slide Number Placeholder 3">
            <a:extLst>
              <a:ext uri="{FF2B5EF4-FFF2-40B4-BE49-F238E27FC236}">
                <a16:creationId xmlns:a16="http://schemas.microsoft.com/office/drawing/2014/main" id="{BF598C37-1EA2-4636-ABC2-1610C6F743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FB8F044-FFE6-469A-8242-107E1DAE1FFD}" type="slidenum">
              <a:rPr lang="en-US" altLang="en-US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138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>
            <a:extLst>
              <a:ext uri="{FF2B5EF4-FFF2-40B4-BE49-F238E27FC236}">
                <a16:creationId xmlns:a16="http://schemas.microsoft.com/office/drawing/2014/main" id="{12138D66-E7FF-48E2-8C12-3C5FCCA561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0" name="Notes Placeholder 2">
            <a:extLst>
              <a:ext uri="{FF2B5EF4-FFF2-40B4-BE49-F238E27FC236}">
                <a16:creationId xmlns:a16="http://schemas.microsoft.com/office/drawing/2014/main" id="{7EDB97AA-74BF-4930-A265-A84A19DA4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651" name="Slide Number Placeholder 3">
            <a:extLst>
              <a:ext uri="{FF2B5EF4-FFF2-40B4-BE49-F238E27FC236}">
                <a16:creationId xmlns:a16="http://schemas.microsoft.com/office/drawing/2014/main" id="{4F5432AD-4577-4AB5-93B8-19870DDCE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A754C10-10A3-4051-8602-41E192C13BC6}" type="slidenum">
              <a:rPr lang="en-US" altLang="en-US">
                <a:solidFill>
                  <a:srgbClr val="000000"/>
                </a:solidFill>
              </a:rPr>
              <a:pPr/>
              <a:t>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174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>
            <a:extLst>
              <a:ext uri="{FF2B5EF4-FFF2-40B4-BE49-F238E27FC236}">
                <a16:creationId xmlns:a16="http://schemas.microsoft.com/office/drawing/2014/main" id="{EDC43492-05FA-4CD4-8BCE-F6C9BFE102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6" name="Notes Placeholder 2">
            <a:extLst>
              <a:ext uri="{FF2B5EF4-FFF2-40B4-BE49-F238E27FC236}">
                <a16:creationId xmlns:a16="http://schemas.microsoft.com/office/drawing/2014/main" id="{58D4CDC9-4E55-4A8C-99CC-07CCF6443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747" name="Slide Number Placeholder 3">
            <a:extLst>
              <a:ext uri="{FF2B5EF4-FFF2-40B4-BE49-F238E27FC236}">
                <a16:creationId xmlns:a16="http://schemas.microsoft.com/office/drawing/2014/main" id="{05775121-B878-4644-BE41-700AC931F2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9D8F83-EFCF-4B59-88F2-7F2A33CCE9DC}" type="slidenum">
              <a:rPr lang="en-US" altLang="en-US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3810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Image Placeholder 1">
            <a:extLst>
              <a:ext uri="{FF2B5EF4-FFF2-40B4-BE49-F238E27FC236}">
                <a16:creationId xmlns:a16="http://schemas.microsoft.com/office/drawing/2014/main" id="{4BE1F6C8-7B7B-41DF-A3FF-0E571EDFE6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2" name="Notes Placeholder 2">
            <a:extLst>
              <a:ext uri="{FF2B5EF4-FFF2-40B4-BE49-F238E27FC236}">
                <a16:creationId xmlns:a16="http://schemas.microsoft.com/office/drawing/2014/main" id="{9E392833-D3AD-4436-93E9-653894F3F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43" name="Slide Number Placeholder 3">
            <a:extLst>
              <a:ext uri="{FF2B5EF4-FFF2-40B4-BE49-F238E27FC236}">
                <a16:creationId xmlns:a16="http://schemas.microsoft.com/office/drawing/2014/main" id="{DFFB6BF7-3A2A-46F4-84B3-E13873D459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63CBE01-ABDF-4F4F-81F0-0D4C0744A5C5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528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5982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>
            <a:extLst>
              <a:ext uri="{FF2B5EF4-FFF2-40B4-BE49-F238E27FC236}">
                <a16:creationId xmlns:a16="http://schemas.microsoft.com/office/drawing/2014/main" id="{1BD1759A-AD73-4D6C-9413-B5338CE65F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659A8A1-7989-4D82-AD08-59D3D666E150}" type="slidenum">
              <a:rPr lang="en-US" altLang="en-US">
                <a:solidFill>
                  <a:srgbClr val="000000"/>
                </a:solidFill>
              </a:rPr>
              <a:pPr/>
              <a:t>12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75106" name="Rectangle 2">
            <a:extLst>
              <a:ext uri="{FF2B5EF4-FFF2-40B4-BE49-F238E27FC236}">
                <a16:creationId xmlns:a16="http://schemas.microsoft.com/office/drawing/2014/main" id="{5C7BEE30-79AF-4027-977F-9067E8F6FA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CBFBE332-A9C3-498D-BB8E-3C4F510F6C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30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Slide Image Placeholder 1">
            <a:extLst>
              <a:ext uri="{FF2B5EF4-FFF2-40B4-BE49-F238E27FC236}">
                <a16:creationId xmlns:a16="http://schemas.microsoft.com/office/drawing/2014/main" id="{27A84D3F-7690-4CC3-B73E-6ED6A9514E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8" name="Notes Placeholder 2">
            <a:extLst>
              <a:ext uri="{FF2B5EF4-FFF2-40B4-BE49-F238E27FC236}">
                <a16:creationId xmlns:a16="http://schemas.microsoft.com/office/drawing/2014/main" id="{231327DE-55D7-4383-BFCE-997A9C8EB0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Ask students to think about the prefixes “mono” and “poly” to try to determine differences between these two molecules. Then, show the correct definitions.</a:t>
            </a:r>
          </a:p>
        </p:txBody>
      </p:sp>
      <p:sp>
        <p:nvSpPr>
          <p:cNvPr id="167939" name="Slide Number Placeholder 3">
            <a:extLst>
              <a:ext uri="{FF2B5EF4-FFF2-40B4-BE49-F238E27FC236}">
                <a16:creationId xmlns:a16="http://schemas.microsoft.com/office/drawing/2014/main" id="{3A3862A8-0C4B-4895-9305-EB74165974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5253" indent="-286636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6543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5161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3778" indent="-229309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22395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81013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39630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98247" indent="-229309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8DCAC8-E44B-4335-83F4-B9D7E7ADC96C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354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59A654-796D-49C2-8560-3ED82C200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6235ED1-F328-46C0-A8B7-DC47D98926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D4F60F-053D-4AEB-823C-2F44E13071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935B3-68F8-478A-821A-C0EE169D16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93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58410C-A9E2-48AA-B7EE-DF8AA33980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0F94DB6-203A-4C30-998C-8358F7AA5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CAFDF8-2766-48B6-9295-E88CD07815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07AA68-BC26-47A3-89E3-6139C85B9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396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53048-14A5-4DD8-9036-459A6827E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0AADCA-AED1-4EEE-BADB-84609A9F7F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BBE4FC-0E4D-4940-8D8F-5FB9FDFF6D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0E9C8-546F-4044-ABE8-D46A21CCDE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50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5F126F-3E58-42E4-883B-EC74B2F14E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E801D-86A3-4A01-AC48-A1E0D7B18B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9E374F-9832-475D-B457-27B5BA6764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7D36618-3F6D-4EC4-955F-4A5F75E0FB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595100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AAD881-8D93-4BCB-8B92-656B5AB5D6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51B7BE-EE8F-48A0-BD80-56100B2B0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8931F5-F2FF-436C-9A37-6ED596C777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42ADD-167A-4F52-93B0-A37EDCF2EF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5938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F616890-C25D-47F1-A450-A6C989A095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A454C5-7B67-4160-A401-4EA979826E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FCC659D-9A51-4DD8-8EF4-C42AB86CE2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144CFB-2C8D-4652-AC91-3FCE7A05FA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450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B07EC18-AC47-4E6A-BD28-4116E4F64F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87B202-732B-4DAC-B51D-357AFF6A34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F9BA95-43B4-4214-9367-444F288CB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4452D-B919-4AF3-840C-DF7777C631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869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3004D3-B1CE-44DA-BA37-AE549916E2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851C8F6-CC97-400A-9C93-DCC8550755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4F58D46-AF4D-487C-A280-82F09283F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E4AD71-65B0-4E9F-A653-658EEFD70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19845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38BCE0-B1FA-498B-8D9A-1500FE707B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F522B3-5D3A-4006-B432-DD609515D1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2B2EA4-963A-4644-848B-D84F4D882A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CB9740-503E-4832-B3F8-3F75E7B6C1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03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A7AB07-C43D-49C6-8BC4-4FD3B32846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2EEACF-6C71-40BE-BC20-2F8A1969C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4F0B6B9-685E-4B38-A9A1-3FE30BCCA5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A33252-3131-472B-ACB4-65D03244F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12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07501B6-55EE-46F6-B0B5-95C07B012D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30D4534-8679-4D1B-889B-34DF97529B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7BCEA86-A60A-4ED3-AE2E-4236A6090C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ABF992-93AD-4D52-A83B-398A1CB72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85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21CC6AE-4857-4E8A-B7D4-E9347AC8BC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4DF0E3-834D-4AF3-9797-4C3E3B0714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9F1738-0D52-412A-BEB6-2369976810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BC5698-1587-4BC7-93B2-DAC98009FF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750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B47C04-DB0A-45CD-BAF0-3EEBBDB892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B6A42C0-9B71-4B40-961B-8B1D3AE19BA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B047335-9D0F-4167-A35A-3A2FFB0C2D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218A4-55B7-4F4B-9AAD-A3842CC56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466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CCEE61-1E83-40F5-BAEB-315BA89D5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9B3CE1-B7E1-4C50-96ED-DCDF1AE00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5ED4A1-DE7D-4A11-97F3-2767A09DC1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6EAE92-3695-48FF-9B62-D008EACD3D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4579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A49344-2BDE-436A-AB9D-B3F63A6779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6D16D2-C51C-4DEF-B1C6-425041665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B575D6-4413-4D71-8DC7-A98F84D64B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DE9A-E44D-428E-9255-329019D6C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680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86677D-29CB-48AE-92EE-CD75CCD03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12D18B-CFF3-4245-8293-48FBECCA3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996A8F-FEDD-4CE2-9625-43BEE9A143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4092B1-9C3F-44A4-A1B8-3EE8389DE7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412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61422D-54D1-42C5-A188-47F826155B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5446A7-E1E2-4899-BF1D-39C2FB2E0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B762E13-D22D-470D-8740-08AE5BA42E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E05664-A9B4-48D2-A796-1B7771855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1415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7F5ED862-277D-4639-9FCF-4FB22FD16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81000"/>
            <a:ext cx="8610600" cy="59436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AutoShape 3">
            <a:extLst>
              <a:ext uri="{FF2B5EF4-FFF2-40B4-BE49-F238E27FC236}">
                <a16:creationId xmlns:a16="http://schemas.microsoft.com/office/drawing/2014/main" id="{A02FEB01-A459-42EA-89A9-FDF509880210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C5EF8A9B-886A-4937-917A-430E4D685710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600200" y="152400"/>
            <a:ext cx="57912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Ctr="1"/>
          <a:lstStyle>
            <a:lvl1pPr algn="ctr">
              <a:defRPr sz="4900" i="1">
                <a:latin typeface="Tahom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1098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767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86300" y="1295400"/>
            <a:ext cx="40767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D4051-9B4E-4EA7-9E24-179B22C92B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40BCC-5F44-41A2-A1CB-67945E9B7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Copyright Cmassengale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BC2EF9-E920-4797-B3E4-EC7BCC71A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D3A26FF2-64EE-4BCD-805B-9BEC2A770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826521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596492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39652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23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CE3137-C3E8-497A-908F-E7C4901EF8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A4D0B8-A25D-4924-B12F-BA7DB6E276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3EEBA7-8758-44F1-84E0-DE84D8ED67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AB8E0C-2249-4641-8EA7-8E93CF15DB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59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09721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3414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192660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474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07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2411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6144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65401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3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89857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4D745-D03B-4A39-B75E-B4ED60DF6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BCA618-6A2B-4728-98B8-69F674CB8B74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71073-5FC1-4B72-9047-DEE7EEC8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6AA7B-4780-4B5E-8AAC-BC7AE82CA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90747A8E-309B-46A3-815D-C729FD1BB1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31509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21993-07F9-418D-B154-F855CEF866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F73898-FA80-414D-80A6-2197D781F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D82A5-B7D8-4B87-869A-FA12F0FB8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AEB69D-0F36-4939-BCC1-3B2C8A0549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520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54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508496">
              <a:defRPr sz="1350"/>
            </a:lvl6pPr>
            <a:lvl7pPr marL="1508496">
              <a:defRPr sz="1350"/>
            </a:lvl7pPr>
            <a:lvl8pPr marL="1508496">
              <a:defRPr sz="1350"/>
            </a:lvl8pPr>
            <a:lvl9pPr marL="1508496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508496">
              <a:defRPr sz="1350"/>
            </a:lvl6pPr>
            <a:lvl7pPr marL="1508496">
              <a:defRPr sz="1350"/>
            </a:lvl7pPr>
            <a:lvl8pPr marL="1508496">
              <a:defRPr sz="1350"/>
            </a:lvl8pPr>
            <a:lvl9pPr marL="1508496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1C98-4B6F-4790-9A6D-E6CB8150C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7013E24-E766-45D7-A8F4-FFFE23918B06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54974-2AC0-409E-B844-6009336F3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31D651-FE48-42B2-97D7-60C6991EB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482B67F1-2CA7-4E4A-A625-901BBBBB94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935748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508496">
              <a:defRPr sz="1350"/>
            </a:lvl6pPr>
            <a:lvl7pPr marL="1508496">
              <a:defRPr sz="1350"/>
            </a:lvl7pPr>
            <a:lvl8pPr marL="1508496">
              <a:defRPr sz="1350"/>
            </a:lvl8pPr>
            <a:lvl9pPr marL="1508496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508496">
              <a:defRPr sz="1350"/>
            </a:lvl6pPr>
            <a:lvl7pPr marL="1508496">
              <a:defRPr sz="1350"/>
            </a:lvl7pPr>
            <a:lvl8pPr marL="1508496">
              <a:defRPr sz="1350"/>
            </a:lvl8pPr>
            <a:lvl9pPr marL="1508496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E103D9-C920-4C73-9906-4B6FEDB5E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0BB7D86-CEEC-4A63-8B60-9EB1E448308F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B03BA4-5796-4393-B564-9014BBAE3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AC920B-8BC6-4F90-AC9B-7DFDEE538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10C3AD68-5F52-4ABD-A66D-0CA31277B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312313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9CC86-C9DD-4727-B8D8-322CF4C4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3D0FED-1FCC-4878-BAF9-2A5D8435D484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1D020E-7929-429B-B9DF-3C4AB9F02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A477-76C2-4FFD-8C37-07E774DD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E1A45B3E-5344-421D-B4AC-06B4AC543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568396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C32117-9685-4C72-AF03-4B8980DD1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44E0104-DABB-4A6A-A7FF-7C23E2F51DDD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9DCDEA-0329-494D-85F6-684D49E2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86F46A-9E8B-4E88-9ECE-24D7078BD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1DBE48B7-87D4-472F-BC16-320FD35DB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610250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3D410B4-C05A-4A75-AADD-B2ACEECD4880}"/>
              </a:ext>
            </a:extLst>
          </p:cNvPr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>
            <a:norm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1" y="482600"/>
            <a:ext cx="5105400" cy="5892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E564D30-8F1B-418E-8DAB-87409054A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39C7C3F-7637-4995-B353-9EFBD4768B62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E22B48C-E9E5-42CE-9BCF-66992A565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7EACAC0-9D3F-46FF-B1EA-03BC81A69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79E50EC4-CE30-44D8-8F7F-BEDE2E519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710009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ACA0E7D-815F-4D25-BB89-78EE03396BFC}"/>
              </a:ext>
            </a:extLst>
          </p:cNvPr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4800600"/>
            <a:ext cx="5486400" cy="762000"/>
          </a:xfrm>
        </p:spPr>
        <p:txBody>
          <a:bodyPr>
            <a:norm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1" y="279403"/>
            <a:ext cx="54864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5562600"/>
            <a:ext cx="5486400" cy="812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EA50B0F8-8503-4FF6-8840-138E61EEE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E58613F-627F-45B1-820C-AE4DA00B2A53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383AA5B8-9C03-4B8D-B15A-36544EDAE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AB3B2CE-0CA9-4B5F-B79D-064B3E3D1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D8E62174-9B2A-44BB-9C7B-585290AAE8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3581716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206E21-7EBC-4B05-9333-00FC4F7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F716FCD-FE54-45A7-9B12-E5B73ED4C731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B082FB-EAC9-4BA1-A6A4-DFE897CE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4C76A-F4F8-4FC2-96E2-9629D828A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A37FB24C-379E-4FA8-B73E-010A01C4D8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813241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0"/>
            <a:ext cx="10668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400801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0B95A-099D-4347-B34F-AFD381A2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B5C672-91A8-4A7D-A6DD-FEB5971C8D4F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678DA-F982-4F4F-9363-61A0206A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C5FC9-96B6-4DBC-BA1B-966399EE1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641826CE-25D2-4B98-A3C3-EE522AA76F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1578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1498603"/>
            <a:ext cx="5257800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405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2446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100" b="0">
                <a:solidFill>
                  <a:schemeClr val="tx1"/>
                </a:solidFill>
              </a:defRPr>
            </a:lvl1pPr>
            <a:lvl2pPr marL="457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3742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CD4291E-B7C7-497F-A32F-8307100A4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659B78B-6381-4FF4-AE74-152EC28A2D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5762A49-BD74-47AE-87B7-20EDFC67F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5CF1E-D829-4E9B-AC3B-5B3DB345B0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274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B88D0-0368-4EF8-8825-86679FC3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9C98902-DCF9-4A0F-985E-B28C291DDB5A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0C4D7-7FDB-41D5-9DBE-1338ADF45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3FBCF-5929-4269-8EE0-150A855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B16DDE4F-3675-4045-A8E0-C9AD8BE10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708650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45000"/>
            <a:ext cx="5257800" cy="1930400"/>
          </a:xfrm>
        </p:spPr>
        <p:txBody>
          <a:bodyPr anchor="t">
            <a:normAutofit/>
          </a:bodyPr>
          <a:lstStyle>
            <a:lvl1pPr algn="l">
              <a:defRPr sz="405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124201"/>
            <a:ext cx="5257800" cy="1296987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4571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7942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508496">
              <a:defRPr sz="1350"/>
            </a:lvl6pPr>
            <a:lvl7pPr marL="1508496">
              <a:defRPr sz="1350"/>
            </a:lvl7pPr>
            <a:lvl8pPr marL="1508496">
              <a:defRPr sz="1350"/>
            </a:lvl8pPr>
            <a:lvl9pPr marL="1508496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508496">
              <a:defRPr sz="1350"/>
            </a:lvl6pPr>
            <a:lvl7pPr marL="1508496">
              <a:defRPr sz="1350"/>
            </a:lvl7pPr>
            <a:lvl8pPr marL="1508496">
              <a:defRPr sz="1350"/>
            </a:lvl8pPr>
            <a:lvl9pPr marL="1508496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4C235-99DA-40F8-8C32-4E76AAC6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2E610C9-6714-4125-A410-9FF4EDC5B00A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1248EF-F067-45D6-8FFD-E74F829E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74C7FE-4569-404B-AC43-96CCA6E0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16E4159F-A226-4045-B7CC-C61FE65DDD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4310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508496">
              <a:defRPr sz="1350"/>
            </a:lvl6pPr>
            <a:lvl7pPr marL="1508496">
              <a:defRPr sz="1350"/>
            </a:lvl7pPr>
            <a:lvl8pPr marL="1508496">
              <a:defRPr sz="1350"/>
            </a:lvl8pPr>
            <a:lvl9pPr marL="1508496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457120" indent="0">
              <a:buNone/>
              <a:defRPr sz="2025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575" b="1"/>
            </a:lvl4pPr>
            <a:lvl5pPr marL="1828480" indent="0">
              <a:buNone/>
              <a:defRPr sz="1575" b="1"/>
            </a:lvl5pPr>
            <a:lvl6pPr marL="2285600" indent="0">
              <a:buNone/>
              <a:defRPr sz="1575" b="1"/>
            </a:lvl6pPr>
            <a:lvl7pPr marL="2742720" indent="0">
              <a:buNone/>
              <a:defRPr sz="1575" b="1"/>
            </a:lvl7pPr>
            <a:lvl8pPr marL="3199840" indent="0">
              <a:buNone/>
              <a:defRPr sz="1575" b="1"/>
            </a:lvl8pPr>
            <a:lvl9pPr marL="3656960" indent="0">
              <a:buNone/>
              <a:defRPr sz="157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 marL="1508496">
              <a:defRPr sz="1350"/>
            </a:lvl5pPr>
            <a:lvl6pPr marL="1508496">
              <a:defRPr sz="1350"/>
            </a:lvl6pPr>
            <a:lvl7pPr marL="1508496">
              <a:defRPr sz="1350"/>
            </a:lvl7pPr>
            <a:lvl8pPr marL="1508496">
              <a:defRPr sz="1350"/>
            </a:lvl8pPr>
            <a:lvl9pPr marL="1508496"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A519D8-5F65-48E0-8262-7AF6F9D66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07C480-9BAF-4A10-A549-74387642E18E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D69531-601E-44BD-AB92-C6BBD737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C968B2-66A3-46F1-8D61-3185F3453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08E6217B-79CE-4A2E-8616-DA9E173FD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9829605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06DA8-8A69-477F-9AA5-65C7EB91E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14A3137-0007-4DAD-AC64-80D0CF67CAB0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3E66E0-DA73-4A49-94DE-4CA445383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8DC27-FB04-4564-A8F2-1E6D8E4A6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AB174C76-0B2B-429B-8018-7FF99505A8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77002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7DB06B-5C0F-45BD-B817-31798BA16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BE556B-EDC3-492B-9C92-78CC8FDF2D69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59727A-9DD8-4476-9FF9-022044542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DBDCE-8EAD-4493-9BB5-6733EB71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E1FD17FF-10E2-4783-90BC-8D1963DBBD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902482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10C8F08-7A94-4FBB-AB4D-85E1033AED1B}"/>
              </a:ext>
            </a:extLst>
          </p:cNvPr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701800"/>
            <a:ext cx="2514600" cy="2844800"/>
          </a:xfrm>
        </p:spPr>
        <p:txBody>
          <a:bodyPr>
            <a:norm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1" y="482600"/>
            <a:ext cx="5105400" cy="5892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4648200"/>
            <a:ext cx="2514600" cy="1727200"/>
          </a:xfrm>
        </p:spPr>
        <p:txBody>
          <a:bodyPr/>
          <a:lstStyle>
            <a:lvl1pPr marL="0" indent="0">
              <a:spcBef>
                <a:spcPts val="900"/>
              </a:spcBef>
              <a:buNone/>
              <a:defRPr sz="1200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942F07A5-46BA-4101-9544-0B8D40AD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EC0911-728A-4A45-B34C-4F18FBD36D75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80E3B1D0-00F5-4E2D-B072-FA21401EA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A23AFE9-FC85-4795-BB0F-F27FDD87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E577AF75-BA6C-40DE-B5B0-BF2037704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76590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0D19DD-F719-4340-B725-6735659A697C}"/>
              </a:ext>
            </a:extLst>
          </p:cNvPr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1" y="4800600"/>
            <a:ext cx="5486400" cy="762000"/>
          </a:xfrm>
        </p:spPr>
        <p:txBody>
          <a:bodyPr>
            <a:normAutofit/>
          </a:bodyPr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1" y="279403"/>
            <a:ext cx="5486400" cy="4448175"/>
          </a:xfrm>
        </p:spPr>
        <p:txBody>
          <a:bodyPr rtlCol="0">
            <a:normAutofit/>
          </a:bodyPr>
          <a:lstStyle>
            <a:lvl1pPr marL="0" indent="0">
              <a:buNone/>
              <a:defRPr sz="2100"/>
            </a:lvl1pPr>
            <a:lvl2pPr marL="457120" indent="0">
              <a:buNone/>
              <a:defRPr sz="2775"/>
            </a:lvl2pPr>
            <a:lvl3pPr marL="914240" indent="0">
              <a:buNone/>
              <a:defRPr sz="2400"/>
            </a:lvl3pPr>
            <a:lvl4pPr marL="1371360" indent="0">
              <a:buNone/>
              <a:defRPr sz="2025"/>
            </a:lvl4pPr>
            <a:lvl5pPr marL="1828480" indent="0">
              <a:buNone/>
              <a:defRPr sz="2025"/>
            </a:lvl5pPr>
            <a:lvl6pPr marL="2285600" indent="0">
              <a:buNone/>
              <a:defRPr sz="2025"/>
            </a:lvl6pPr>
            <a:lvl7pPr marL="2742720" indent="0">
              <a:buNone/>
              <a:defRPr sz="2025"/>
            </a:lvl7pPr>
            <a:lvl8pPr marL="3199840" indent="0">
              <a:buNone/>
              <a:defRPr sz="2025"/>
            </a:lvl8pPr>
            <a:lvl9pPr marL="3656960" indent="0">
              <a:buNone/>
              <a:defRPr sz="2025"/>
            </a:lvl9pPr>
          </a:lstStyle>
          <a:p>
            <a:pPr lvl="0"/>
            <a:r>
              <a:rPr lang="en-US" noProof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1" y="5562600"/>
            <a:ext cx="5486400" cy="812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200"/>
            </a:lvl1pPr>
            <a:lvl2pPr marL="457120" indent="0">
              <a:buNone/>
              <a:defRPr sz="1200"/>
            </a:lvl2pPr>
            <a:lvl3pPr marL="914240" indent="0">
              <a:buNone/>
              <a:defRPr sz="975"/>
            </a:lvl3pPr>
            <a:lvl4pPr marL="1371360" indent="0">
              <a:buNone/>
              <a:defRPr sz="900"/>
            </a:lvl4pPr>
            <a:lvl5pPr marL="1828480" indent="0">
              <a:buNone/>
              <a:defRPr sz="900"/>
            </a:lvl5pPr>
            <a:lvl6pPr marL="2285600" indent="0">
              <a:buNone/>
              <a:defRPr sz="900"/>
            </a:lvl6pPr>
            <a:lvl7pPr marL="2742720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ED30E2F-C7A2-4B8F-BD2B-E26A8E02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D1B73F-0F6F-40FB-B4E5-AC901D4ECF20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AA4FE64-0016-4A6C-A1FB-9556E8DB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7CF1A901-D11F-4395-80E9-5F643AEE1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C4212E65-F416-436E-BBB5-082D068A18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299320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EB62D-D2E3-4E08-B2D1-58A79B9AD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CD19B08-72C7-45E5-A469-01FC5695D424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5DDE8-5E1E-466E-A340-B0358862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EAA24-9834-44D9-BAA2-2C60216B2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C3A114EF-7E5C-41DC-8B7B-E8AF7CFFE0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30589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40"/>
            <a:ext cx="106680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40"/>
            <a:ext cx="6400801" cy="58975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0C16F-A4A9-4CCD-9CA1-9847E303B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B67F1E-9E8E-44CC-BAFE-CC520DF9401E}" type="datetimeFigureOut">
              <a:rPr lang="en-US"/>
              <a:pPr>
                <a:defRPr/>
              </a:pPr>
              <a:t>8/20/2019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D735E4-4507-4768-A1A8-E7CFCD57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defTabSz="9144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000000">
                    <a:lumMod val="50000"/>
                    <a:lumOff val="50000"/>
                  </a:srgbClr>
                </a:solidFill>
                <a:latin typeface="Comic Sans MS" pitchFamily="66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85284-4B27-4596-BDA9-52DF46CBF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Comic Sans MS" panose="030F0702030302020204" pitchFamily="66" charset="0"/>
              </a:defRPr>
            </a:lvl1pPr>
          </a:lstStyle>
          <a:p>
            <a:fld id="{9C76377F-574A-4725-97A8-85C405065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12398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EFDA08B-C3EE-479B-82E9-AEA34E1AAD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3986893-4F69-4F27-ADFB-0D56A31FA2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6D9F7E-1CF9-4F7D-BC10-407201F44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7CA98-2CC2-442F-8C49-E99CBDBD9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7643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FE34B79D-384A-4F56-9326-A2613696D409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F2B9F5B3-970B-4832-9B64-D09D928FEC86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697057C-9CAF-4EC7-A050-12366E3BE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1283F-875A-4639-9099-6F391E682962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E86A6AA-2D98-4695-95FC-3D632E787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48972B1-30D9-4309-8034-C0C8304B7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82008A-7ABC-43CF-B396-D0B828676331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841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D68CF-C118-469A-A3EF-6A81A4B2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175910-5AFD-417A-B7D4-E5165799F493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5DC8F-3A88-43DD-B8DE-D2D82D89F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0068A4-474B-4F99-A50C-CE6FB52EA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86B3D-2235-4D8E-94B6-71E7481E4D0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008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219F8660-4657-4470-8873-E5C1D5791CE3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591E20-424B-4A05-B858-7E79E50D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309673-5901-4B89-BF22-C27C8D88180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8ACD81-C891-4364-B416-4AC710F16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E99641-A343-40FB-A8BC-611AB60A0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63C41-0BAD-4094-87ED-847F955A3AF9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9147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B52C49-6270-4FF6-BB7B-973BB703F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2FA85-0D0C-424F-A621-C375169DC76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9AF203-78DD-46AB-B196-927EF548F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E2A9AD-24F4-4D1C-9C80-65510718C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56E99D-58DD-4E9C-8604-1E014D427F7E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5217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77F65C3-F371-4C5B-943B-E948B9EB4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316F69-D12D-4F6F-8E3F-EB65A8F627B0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E5F6BB-D95F-48C1-AE08-8AC7E3B1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5BB2C0E-3C6A-451A-8317-9B8988A8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183927-48D9-4007-A2D4-FB49BFF81C24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7008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718F24E-BBD8-480F-96D9-89171D314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100664-8A96-4147-805A-56B952922B2F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E4025E1-E8E9-4C6B-98EC-EAA35AC03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2E17CF1-EC17-4268-A227-0AFC89C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BF6199-DF01-45D6-ACBA-F67179BF1A4D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654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E140F5-387E-4E0C-BB9C-F89F0CDD3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DFF610-F295-4960-A44F-78E7CA93A61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48BA9C3-A6EA-4C04-8B86-3E42DC25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54B92E2-E666-49DC-922E-3BCA3488C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539CF0-B067-4D60-9F8E-AE529EC6D7C1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3804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109C39-6ADC-4D72-866F-429E0F763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7430CB-49CB-4747-B2C3-F13D058D24E7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897968E-5FC6-4DC3-83A4-2E5AFCF6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080BB39-EF52-4B66-AD8C-1DF101A3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B7CCA2-DA7E-458D-BF77-3ED3EE7D24B6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6022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88A867-F2F6-4417-BE90-9C1CC888B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F4949A-CA4C-42BD-98F4-6465F66C8C48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AEC5899-0680-4317-B30E-660DAF82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55C9D16-3D64-4129-A5BD-61F1908AB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E0D02E-4D70-4756-AA72-CF9F29236DD2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3278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CA7AE-9A0F-4199-B30B-803BD088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E18FC-D246-42E0-917D-2BBDE3EECCF9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953BB-A840-4C5D-B8D5-701901C0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EDE1D-7A4C-4E9E-89E2-E7C1DB257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F5DA74-3E6D-41E6-82BC-1D8EF711533F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1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528A18-3FEE-4285-847B-AF664535A4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7D594CF-5769-475A-AEB0-5ACABC164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E14730-DB55-46DB-A169-1F1075E3F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7391A-6A46-4BB1-B52E-49A8DFAE7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6136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90A5B6-5679-4136-B53B-7DF61850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E44B9E-D272-4A77-B6FC-1B79CD12BA74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817F8-284E-4377-A25F-B8C0B4AE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CC6DA-70B4-45C4-B7FF-93CB94A13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06035F-86DA-40CF-9872-254F33DE6027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1887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33A04-05F5-4C0E-A24D-9BE768ECE7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A17C0-2303-42D1-8F89-96683C040D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copyright cmassengale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26280-1014-41DA-BAF6-DD6894BA7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D87C-25A1-4868-87BA-5F0723108CD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21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A3946D-DC7C-4550-9F11-FCB5A195AE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8691D-F42B-40B0-8883-8D2097D6D0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27470B-9165-4AF1-A727-A2CA39747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18D5F-CAEF-43BF-B0E7-FE4C691C60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5872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CF1680-38C3-4FE8-BDE0-87CAB1F8EF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8DF5C1-C600-4468-8ED0-6356058F5F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724B59-F68A-4307-BC91-E4CBB07C7C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E0B7F4-5696-49A4-9A93-BF297FED8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6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DFFB9"/>
            </a:gs>
            <a:gs pos="100000">
              <a:srgbClr val="D6FF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6A20C1E-8EE8-4E84-AC45-0FFF101993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ECE7D83-F12E-4010-9E0B-6FDA355F63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AD4B5-2359-4FC0-B7CF-A45775076CD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D307EF2-E777-4D44-AB54-648CE8F58B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D367294-61F3-4691-BAEC-BB2E8A7F7C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3911F0E-9719-4159-B008-C665950B099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33" r:id="rId1"/>
    <p:sldLayoutId id="2147486334" r:id="rId2"/>
    <p:sldLayoutId id="2147486335" r:id="rId3"/>
    <p:sldLayoutId id="2147486336" r:id="rId4"/>
    <p:sldLayoutId id="2147486337" r:id="rId5"/>
    <p:sldLayoutId id="2147486338" r:id="rId6"/>
    <p:sldLayoutId id="2147486339" r:id="rId7"/>
    <p:sldLayoutId id="2147486340" r:id="rId8"/>
    <p:sldLayoutId id="2147486341" r:id="rId9"/>
    <p:sldLayoutId id="2147486342" r:id="rId10"/>
    <p:sldLayoutId id="2147486343" r:id="rId11"/>
    <p:sldLayoutId id="2147486389" r:id="rId12"/>
    <p:sldLayoutId id="21474863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DFFB9"/>
            </a:gs>
            <a:gs pos="100000">
              <a:srgbClr val="D6FF6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34D3804A-6A8D-42F5-998A-064176D02E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12853AB0-04B2-4C86-A2E6-B9BD41A9A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20AB15D-106F-4F24-AC3E-941C58BF48A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2522C95-AE67-4513-94F7-660450CEECF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0E47768-7824-411E-A5E9-B62A752880B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C5ECD903-D28C-4CFD-BD94-C61203D9F49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5" r:id="rId1"/>
    <p:sldLayoutId id="2147486356" r:id="rId2"/>
    <p:sldLayoutId id="2147486357" r:id="rId3"/>
    <p:sldLayoutId id="2147486358" r:id="rId4"/>
    <p:sldLayoutId id="2147486359" r:id="rId5"/>
    <p:sldLayoutId id="2147486360" r:id="rId6"/>
    <p:sldLayoutId id="2147486361" r:id="rId7"/>
    <p:sldLayoutId id="2147486362" r:id="rId8"/>
    <p:sldLayoutId id="2147486363" r:id="rId9"/>
    <p:sldLayoutId id="2147486364" r:id="rId10"/>
    <p:sldLayoutId id="2147486365" r:id="rId11"/>
    <p:sldLayoutId id="2147486415" r:id="rId12"/>
    <p:sldLayoutId id="21474864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A22465B2-47A1-4ABB-9E03-603778D760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FF7493EE-0BAB-4EA7-BA61-B6B2F29DF6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66" r:id="rId1"/>
    <p:sldLayoutId id="2147486367" r:id="rId2"/>
    <p:sldLayoutId id="2147486368" r:id="rId3"/>
    <p:sldLayoutId id="2147486369" r:id="rId4"/>
    <p:sldLayoutId id="2147486370" r:id="rId5"/>
    <p:sldLayoutId id="2147486371" r:id="rId6"/>
    <p:sldLayoutId id="2147486372" r:id="rId7"/>
    <p:sldLayoutId id="2147486373" r:id="rId8"/>
    <p:sldLayoutId id="2147486374" r:id="rId9"/>
    <p:sldLayoutId id="2147486375" r:id="rId10"/>
    <p:sldLayoutId id="214748637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313000E-8474-403E-A763-B73FC1B6D9D9}"/>
              </a:ext>
            </a:extLst>
          </p:cNvPr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81923" name="Title Placeholder 1">
            <a:extLst>
              <a:ext uri="{FF2B5EF4-FFF2-40B4-BE49-F238E27FC236}">
                <a16:creationId xmlns:a16="http://schemas.microsoft.com/office/drawing/2014/main" id="{1F432D98-12D4-47F7-9C7C-5FD20EE2B33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76200"/>
            <a:ext cx="7620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24" name="Text Placeholder 2">
            <a:extLst>
              <a:ext uri="{FF2B5EF4-FFF2-40B4-BE49-F238E27FC236}">
                <a16:creationId xmlns:a16="http://schemas.microsoft.com/office/drawing/2014/main" id="{4AEDA95A-07D1-4FC3-9302-41510665E5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701800"/>
            <a:ext cx="7620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06AC5-FC42-434C-B6F1-F7AAA04075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057400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A5B7C10-78E5-4EC4-A102-BDF105C6A0F2}" type="datetimeFigureOut">
              <a:rPr lang="en-US" altLang="en-US"/>
              <a:pPr>
                <a:defRPr/>
              </a:pPr>
              <a:t>8/20/2019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E663C-CC31-4733-8D5E-21117DB9D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2113" y="6400800"/>
            <a:ext cx="4662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AB3C9-0A97-4186-A385-7FAE76E79B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938" y="6400800"/>
            <a:ext cx="830262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6BE96CA8-076B-4A76-A20F-080960BE980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17" r:id="rId1"/>
    <p:sldLayoutId id="2147486418" r:id="rId2"/>
    <p:sldLayoutId id="2147486419" r:id="rId3"/>
    <p:sldLayoutId id="2147486420" r:id="rId4"/>
    <p:sldLayoutId id="2147486421" r:id="rId5"/>
    <p:sldLayoutId id="2147486422" r:id="rId6"/>
    <p:sldLayoutId id="2147486423" r:id="rId7"/>
    <p:sldLayoutId id="2147486424" r:id="rId8"/>
    <p:sldLayoutId id="2147486425" r:id="rId9"/>
    <p:sldLayoutId id="2147486426" r:id="rId10"/>
    <p:sldLayoutId id="2147486427" r:id="rId11"/>
  </p:sldLayoutIdLst>
  <p:transition spd="med">
    <p:fade/>
  </p:transition>
  <p:txStyles>
    <p:titleStyle>
      <a:lvl1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5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7013" algn="l" defTabSz="91281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363" indent="-227013" algn="l" defTabSz="91281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7013" algn="l" defTabSz="91281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25" indent="-227013" algn="l" defTabSz="91281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28560" algn="l" defTabSz="914240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8464" indent="-228560" algn="l" defTabSz="914240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8448" indent="-228560" algn="l" defTabSz="914240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144" indent="-228560" algn="l" defTabSz="914240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A601A7-552D-4B06-A70B-F6B1B4E10ECE}"/>
              </a:ext>
            </a:extLst>
          </p:cNvPr>
          <p:cNvSpPr/>
          <p:nvPr/>
        </p:nvSpPr>
        <p:spPr>
          <a:xfrm>
            <a:off x="228600" y="0"/>
            <a:ext cx="8686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defTabSz="914240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94211" name="Title Placeholder 1">
            <a:extLst>
              <a:ext uri="{FF2B5EF4-FFF2-40B4-BE49-F238E27FC236}">
                <a16:creationId xmlns:a16="http://schemas.microsoft.com/office/drawing/2014/main" id="{EFEFFF10-C19E-4225-BE40-0ECC7678E2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76200"/>
            <a:ext cx="7620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94212" name="Text Placeholder 2">
            <a:extLst>
              <a:ext uri="{FF2B5EF4-FFF2-40B4-BE49-F238E27FC236}">
                <a16:creationId xmlns:a16="http://schemas.microsoft.com/office/drawing/2014/main" id="{AF064023-91DD-4375-B1CD-0D0878D329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701800"/>
            <a:ext cx="76200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FAA02-EE23-479D-A7C5-C2584973D1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057400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9CC6261-0606-484A-B204-6B5CCD6DB605}" type="datetimeFigureOut">
              <a:rPr lang="en-US" altLang="en-US"/>
              <a:pPr>
                <a:defRPr/>
              </a:pPr>
              <a:t>8/20/2019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DA513-5E0B-46F5-9209-DD31FCBF6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32113" y="6400800"/>
            <a:ext cx="4662487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49C91-9D0F-4AAC-839A-3E0953ABE4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938" y="6400800"/>
            <a:ext cx="830262" cy="320675"/>
          </a:xfrm>
          <a:prstGeom prst="rect">
            <a:avLst/>
          </a:prstGeom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7F7F7F"/>
                </a:solidFill>
                <a:latin typeface="Century Gothic" panose="020B0502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1CABB5E0-3DEC-4D77-AEBB-8C50A4BFD2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28" r:id="rId1"/>
    <p:sldLayoutId id="2147486429" r:id="rId2"/>
    <p:sldLayoutId id="2147486430" r:id="rId3"/>
    <p:sldLayoutId id="2147486431" r:id="rId4"/>
    <p:sldLayoutId id="2147486432" r:id="rId5"/>
    <p:sldLayoutId id="2147486433" r:id="rId6"/>
    <p:sldLayoutId id="2147486434" r:id="rId7"/>
    <p:sldLayoutId id="2147486435" r:id="rId8"/>
    <p:sldLayoutId id="2147486436" r:id="rId9"/>
    <p:sldLayoutId id="2147486437" r:id="rId10"/>
    <p:sldLayoutId id="2147486438" r:id="rId11"/>
  </p:sldLayoutIdLst>
  <p:transition spd="med">
    <p:fade/>
  </p:transition>
  <p:txStyles>
    <p:titleStyle>
      <a:lvl1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2pPr>
      <a:lvl3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3pPr>
      <a:lvl4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4pPr>
      <a:lvl5pPr algn="l" defTabSz="912813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912813" rtl="0" fontAlgn="base">
        <a:lnSpc>
          <a:spcPct val="85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5000"/>
        </a:lnSpc>
        <a:spcBef>
          <a:spcPts val="1400"/>
        </a:spcBef>
        <a:spcAft>
          <a:spcPct val="0"/>
        </a:spcAft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7013" algn="l" defTabSz="91281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68363" indent="-227013" algn="l" defTabSz="91281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27013" algn="l" defTabSz="91281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08125" indent="-227013" algn="l" defTabSz="912813" rtl="0" eaLnBrk="0" fontAlgn="base" hangingPunct="0">
        <a:lnSpc>
          <a:spcPct val="95000"/>
        </a:lnSpc>
        <a:spcBef>
          <a:spcPts val="800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28560" algn="l" defTabSz="914240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148464" indent="-228560" algn="l" defTabSz="914240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68448" indent="-228560" algn="l" defTabSz="914240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834144" indent="-228560" algn="l" defTabSz="914240" rtl="0" eaLnBrk="1" latinLnBrk="0" hangingPunct="1">
        <a:lnSpc>
          <a:spcPct val="95000"/>
        </a:lnSpc>
        <a:spcBef>
          <a:spcPts val="800"/>
        </a:spcBef>
        <a:buSzPct val="90000"/>
        <a:buFont typeface="Century Gothic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21281C2-F8C8-4468-B3AE-9BFED6BB29B0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FB75D9F-83CA-4834-8185-33458EE4EBB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4C23931A-0663-4047-97AB-52F49E64B7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496F6-71EC-4772-AD4D-629B955F7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38FCE3-4C7F-4B48-996E-66AE31DED0DD}" type="datetimeFigureOut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8/20/2019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52EAF-33A7-4450-A561-4BC25D7180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DAE37-9C07-4D8D-9DC8-9546FEED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D077DB-EBD4-448B-826A-C2575CC19524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A6B727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A6B727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96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89" r:id="rId1"/>
    <p:sldLayoutId id="2147486490" r:id="rId2"/>
    <p:sldLayoutId id="2147486491" r:id="rId3"/>
    <p:sldLayoutId id="2147486492" r:id="rId4"/>
    <p:sldLayoutId id="2147486493" r:id="rId5"/>
    <p:sldLayoutId id="2147486494" r:id="rId6"/>
    <p:sldLayoutId id="2147486495" r:id="rId7"/>
    <p:sldLayoutId id="2147486496" r:id="rId8"/>
    <p:sldLayoutId id="2147486497" r:id="rId9"/>
    <p:sldLayoutId id="2147486498" r:id="rId10"/>
    <p:sldLayoutId id="2147486499" r:id="rId11"/>
    <p:sldLayoutId id="2147486500" r:id="rId12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anose="020B0503020204020204" pitchFamily="34" charset="0"/>
        </a:defRPr>
      </a:lvl9pPr>
    </p:titleStyle>
    <p:bodyStyle>
      <a:lvl1pPr marL="171450" indent="-136525" algn="l" defTabSz="685800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fontAlgn="base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customXml" Target="../ink/ink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O244P1e9QM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>
            <a:extLst>
              <a:ext uri="{FF2B5EF4-FFF2-40B4-BE49-F238E27FC236}">
                <a16:creationId xmlns:a16="http://schemas.microsoft.com/office/drawing/2014/main" id="{81A682BB-0622-4703-9C17-0D82AB3C9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066800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7030A0"/>
                </a:solidFill>
              </a:rPr>
              <a:t>Tuesday 8/20/19</a:t>
            </a:r>
          </a:p>
        </p:txBody>
      </p:sp>
      <p:sp>
        <p:nvSpPr>
          <p:cNvPr id="43011" name="Subtitle 2">
            <a:extLst>
              <a:ext uri="{FF2B5EF4-FFF2-40B4-BE49-F238E27FC236}">
                <a16:creationId xmlns:a16="http://schemas.microsoft.com/office/drawing/2014/main" id="{6DEBED88-A784-4779-A7BE-38EDD9101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229600" cy="4514850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600" b="1" dirty="0"/>
              <a:t>Pick up notes from the back table &amp; </a:t>
            </a:r>
            <a:r>
              <a:rPr lang="en-US" sz="3600" b="1" dirty="0" smtClean="0"/>
              <a:t>get out </a:t>
            </a:r>
            <a:r>
              <a:rPr lang="en-US" sz="3600" b="1" dirty="0"/>
              <a:t>your journals</a:t>
            </a:r>
            <a:r>
              <a:rPr lang="en-US" sz="3600" b="1" dirty="0" smtClean="0"/>
              <a:t>.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3600" b="1" dirty="0" smtClean="0"/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4400" b="1" dirty="0" smtClean="0"/>
              <a:t>Warm-Up </a:t>
            </a:r>
          </a:p>
          <a:p>
            <a:pPr marL="91440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Turn in your homework</a:t>
            </a:r>
            <a:endParaRPr lang="en-US" sz="3600" b="1" dirty="0">
              <a:solidFill>
                <a:srgbClr val="002060"/>
              </a:solidFill>
            </a:endParaRPr>
          </a:p>
          <a:p>
            <a:pPr marL="914400" lvl="1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600" b="1" dirty="0" smtClean="0">
                <a:solidFill>
                  <a:srgbClr val="002060"/>
                </a:solidFill>
              </a:rPr>
              <a:t>Discussion question: What level or organization are you &amp; I part of?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Text Box 2">
            <a:extLst>
              <a:ext uri="{FF2B5EF4-FFF2-40B4-BE49-F238E27FC236}">
                <a16:creationId xmlns:a16="http://schemas.microsoft.com/office/drawing/2014/main" id="{386B57F8-473F-4273-B43B-7FFDBB4565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92087"/>
            <a:ext cx="8229600" cy="1841195"/>
          </a:xfrm>
        </p:spPr>
        <p:txBody>
          <a:bodyPr/>
          <a:lstStyle/>
          <a:p>
            <a:r>
              <a:rPr lang="en-US" altLang="en-US" sz="5400" b="1" dirty="0"/>
              <a:t>How are Polymers formed?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0EB8ED3-C8F9-422B-9799-81D02CC3E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83103"/>
              </p:ext>
            </p:extLst>
          </p:nvPr>
        </p:nvGraphicFramePr>
        <p:xfrm>
          <a:off x="387477" y="2300488"/>
          <a:ext cx="8369046" cy="22026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40250">
                  <a:extLst>
                    <a:ext uri="{9D8B030D-6E8A-4147-A177-3AD203B41FA5}">
                      <a16:colId xmlns:a16="http://schemas.microsoft.com/office/drawing/2014/main" val="3390979261"/>
                    </a:ext>
                  </a:extLst>
                </a:gridCol>
                <a:gridCol w="2582329">
                  <a:extLst>
                    <a:ext uri="{9D8B030D-6E8A-4147-A177-3AD203B41FA5}">
                      <a16:colId xmlns:a16="http://schemas.microsoft.com/office/drawing/2014/main" val="306686400"/>
                    </a:ext>
                  </a:extLst>
                </a:gridCol>
                <a:gridCol w="2458178">
                  <a:extLst>
                    <a:ext uri="{9D8B030D-6E8A-4147-A177-3AD203B41FA5}">
                      <a16:colId xmlns:a16="http://schemas.microsoft.com/office/drawing/2014/main" val="2720646228"/>
                    </a:ext>
                  </a:extLst>
                </a:gridCol>
                <a:gridCol w="2288289">
                  <a:extLst>
                    <a:ext uri="{9D8B030D-6E8A-4147-A177-3AD203B41FA5}">
                      <a16:colId xmlns:a16="http://schemas.microsoft.com/office/drawing/2014/main" val="1327849051"/>
                    </a:ext>
                  </a:extLst>
                </a:gridCol>
              </a:tblGrid>
              <a:tr h="979767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Building Polymers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Monosaccharide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Monosaccharide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Carbohydrate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(Polysaccharide)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082172"/>
                  </a:ext>
                </a:extLst>
              </a:tr>
              <a:tr h="7308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377665"/>
                  </a:ext>
                </a:extLst>
              </a:tr>
            </a:tbl>
          </a:graphicData>
        </a:graphic>
      </p:graphicFrame>
      <p:sp>
        <p:nvSpPr>
          <p:cNvPr id="11" name="Plus 11">
            <a:extLst>
              <a:ext uri="{FF2B5EF4-FFF2-40B4-BE49-F238E27FC236}">
                <a16:creationId xmlns:a16="http://schemas.microsoft.com/office/drawing/2014/main" id="{F07A1604-BA64-4F01-AF6B-DE1B48936CE0}"/>
              </a:ext>
            </a:extLst>
          </p:cNvPr>
          <p:cNvSpPr/>
          <p:nvPr/>
        </p:nvSpPr>
        <p:spPr>
          <a:xfrm>
            <a:off x="3728656" y="2867424"/>
            <a:ext cx="488442" cy="534409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2" name="Right Arrow 13">
            <a:extLst>
              <a:ext uri="{FF2B5EF4-FFF2-40B4-BE49-F238E27FC236}">
                <a16:creationId xmlns:a16="http://schemas.microsoft.com/office/drawing/2014/main" id="{F9CC4DEA-00C6-4D95-8168-D100D63B49CD}"/>
              </a:ext>
            </a:extLst>
          </p:cNvPr>
          <p:cNvSpPr/>
          <p:nvPr/>
        </p:nvSpPr>
        <p:spPr>
          <a:xfrm>
            <a:off x="6264210" y="2947629"/>
            <a:ext cx="336804" cy="37399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7" name="Plus 11">
            <a:extLst>
              <a:ext uri="{FF2B5EF4-FFF2-40B4-BE49-F238E27FC236}">
                <a16:creationId xmlns:a16="http://schemas.microsoft.com/office/drawing/2014/main" id="{A0F0D741-7EDA-4DC5-8690-54C461A8C570}"/>
              </a:ext>
            </a:extLst>
          </p:cNvPr>
          <p:cNvSpPr/>
          <p:nvPr/>
        </p:nvSpPr>
        <p:spPr>
          <a:xfrm>
            <a:off x="3728656" y="3781769"/>
            <a:ext cx="488442" cy="534409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8" name="Right Arrow 13">
            <a:extLst>
              <a:ext uri="{FF2B5EF4-FFF2-40B4-BE49-F238E27FC236}">
                <a16:creationId xmlns:a16="http://schemas.microsoft.com/office/drawing/2014/main" id="{3A6AFFC9-E72E-4162-A7B0-D87BD742214A}"/>
              </a:ext>
            </a:extLst>
          </p:cNvPr>
          <p:cNvSpPr/>
          <p:nvPr/>
        </p:nvSpPr>
        <p:spPr>
          <a:xfrm>
            <a:off x="6264210" y="3861974"/>
            <a:ext cx="336804" cy="37399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A21D80-3A8B-48E5-AE2B-4621CDE6A3D5}"/>
              </a:ext>
            </a:extLst>
          </p:cNvPr>
          <p:cNvSpPr/>
          <p:nvPr/>
        </p:nvSpPr>
        <p:spPr>
          <a:xfrm>
            <a:off x="1804052" y="3817065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Monomer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A01EBE-656B-4284-8C88-98F977D1A2AF}"/>
              </a:ext>
            </a:extLst>
          </p:cNvPr>
          <p:cNvSpPr/>
          <p:nvPr/>
        </p:nvSpPr>
        <p:spPr>
          <a:xfrm>
            <a:off x="4339606" y="3817065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Monomer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69BBA9F-A470-4EC1-944D-3246AAEBD9EE}"/>
              </a:ext>
            </a:extLst>
          </p:cNvPr>
          <p:cNvSpPr/>
          <p:nvPr/>
        </p:nvSpPr>
        <p:spPr>
          <a:xfrm>
            <a:off x="6799176" y="3813530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Polymer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ext Box 2">
            <a:extLst>
              <a:ext uri="{FF2B5EF4-FFF2-40B4-BE49-F238E27FC236}">
                <a16:creationId xmlns:a16="http://schemas.microsoft.com/office/drawing/2014/main" id="{757D8A45-F759-44EF-BD98-DD34D698B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34925" y="327025"/>
            <a:ext cx="9144000" cy="1781876"/>
          </a:xfrm>
        </p:spPr>
        <p:txBody>
          <a:bodyPr/>
          <a:lstStyle/>
          <a:p>
            <a:r>
              <a:rPr lang="en-US" altLang="en-US" sz="6000" b="1" dirty="0"/>
              <a:t>How are Polymers broken down?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B63BC4-95C5-4442-958F-9332A6253C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274131"/>
              </p:ext>
            </p:extLst>
          </p:nvPr>
        </p:nvGraphicFramePr>
        <p:xfrm>
          <a:off x="387477" y="2557854"/>
          <a:ext cx="8369046" cy="202369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40250">
                  <a:extLst>
                    <a:ext uri="{9D8B030D-6E8A-4147-A177-3AD203B41FA5}">
                      <a16:colId xmlns:a16="http://schemas.microsoft.com/office/drawing/2014/main" val="3390979261"/>
                    </a:ext>
                  </a:extLst>
                </a:gridCol>
                <a:gridCol w="2582329">
                  <a:extLst>
                    <a:ext uri="{9D8B030D-6E8A-4147-A177-3AD203B41FA5}">
                      <a16:colId xmlns:a16="http://schemas.microsoft.com/office/drawing/2014/main" val="306686400"/>
                    </a:ext>
                  </a:extLst>
                </a:gridCol>
                <a:gridCol w="2458178">
                  <a:extLst>
                    <a:ext uri="{9D8B030D-6E8A-4147-A177-3AD203B41FA5}">
                      <a16:colId xmlns:a16="http://schemas.microsoft.com/office/drawing/2014/main" val="2720646228"/>
                    </a:ext>
                  </a:extLst>
                </a:gridCol>
                <a:gridCol w="2288289">
                  <a:extLst>
                    <a:ext uri="{9D8B030D-6E8A-4147-A177-3AD203B41FA5}">
                      <a16:colId xmlns:a16="http://schemas.microsoft.com/office/drawing/2014/main" val="1327849051"/>
                    </a:ext>
                  </a:extLst>
                </a:gridCol>
              </a:tblGrid>
              <a:tr h="1182445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</a:rPr>
                        <a:t>Breaking Polymers</a:t>
                      </a:r>
                      <a:endParaRPr lang="en-US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Protein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Amino Acid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Amino Acid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66082172"/>
                  </a:ext>
                </a:extLst>
              </a:tr>
              <a:tr h="7055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effectLst/>
                        </a:rPr>
                        <a:t> 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8377665"/>
                  </a:ext>
                </a:extLst>
              </a:tr>
            </a:tbl>
          </a:graphicData>
        </a:graphic>
      </p:graphicFrame>
      <p:sp>
        <p:nvSpPr>
          <p:cNvPr id="7" name="Plus 11">
            <a:extLst>
              <a:ext uri="{FF2B5EF4-FFF2-40B4-BE49-F238E27FC236}">
                <a16:creationId xmlns:a16="http://schemas.microsoft.com/office/drawing/2014/main" id="{E3342E21-E3A6-482B-BD82-6BDA4D20E991}"/>
              </a:ext>
            </a:extLst>
          </p:cNvPr>
          <p:cNvSpPr/>
          <p:nvPr/>
        </p:nvSpPr>
        <p:spPr>
          <a:xfrm>
            <a:off x="6188391" y="2867423"/>
            <a:ext cx="488442" cy="534409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8" name="Right Arrow 13">
            <a:extLst>
              <a:ext uri="{FF2B5EF4-FFF2-40B4-BE49-F238E27FC236}">
                <a16:creationId xmlns:a16="http://schemas.microsoft.com/office/drawing/2014/main" id="{080508D5-4EFF-41B7-B8A5-00819E7F968A}"/>
              </a:ext>
            </a:extLst>
          </p:cNvPr>
          <p:cNvSpPr/>
          <p:nvPr/>
        </p:nvSpPr>
        <p:spPr>
          <a:xfrm>
            <a:off x="3804475" y="3000287"/>
            <a:ext cx="336804" cy="37399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9" name="Plus 11">
            <a:extLst>
              <a:ext uri="{FF2B5EF4-FFF2-40B4-BE49-F238E27FC236}">
                <a16:creationId xmlns:a16="http://schemas.microsoft.com/office/drawing/2014/main" id="{DF56E0A8-0EEF-4B34-9DF0-B90F621EAE11}"/>
              </a:ext>
            </a:extLst>
          </p:cNvPr>
          <p:cNvSpPr/>
          <p:nvPr/>
        </p:nvSpPr>
        <p:spPr>
          <a:xfrm>
            <a:off x="6201583" y="3850785"/>
            <a:ext cx="488442" cy="534409"/>
          </a:xfrm>
          <a:prstGeom prst="mathPlu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0" name="Right Arrow 13">
            <a:extLst>
              <a:ext uri="{FF2B5EF4-FFF2-40B4-BE49-F238E27FC236}">
                <a16:creationId xmlns:a16="http://schemas.microsoft.com/office/drawing/2014/main" id="{7FBB35E6-5156-4498-ABE1-47A9FF84F8AE}"/>
              </a:ext>
            </a:extLst>
          </p:cNvPr>
          <p:cNvSpPr/>
          <p:nvPr/>
        </p:nvSpPr>
        <p:spPr>
          <a:xfrm>
            <a:off x="3804475" y="3930990"/>
            <a:ext cx="336804" cy="373998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68E5A-C1FD-4443-BA0B-89F26B0B7615}"/>
              </a:ext>
            </a:extLst>
          </p:cNvPr>
          <p:cNvSpPr/>
          <p:nvPr/>
        </p:nvSpPr>
        <p:spPr>
          <a:xfrm>
            <a:off x="4339606" y="389462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Monomer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B009C7-8DEE-48E3-82EB-DC7826D55443}"/>
              </a:ext>
            </a:extLst>
          </p:cNvPr>
          <p:cNvSpPr/>
          <p:nvPr/>
        </p:nvSpPr>
        <p:spPr>
          <a:xfrm>
            <a:off x="6777720" y="386197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Monomer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335C83-BAFF-4B54-8B47-A3CF1382BCD3}"/>
              </a:ext>
            </a:extLst>
          </p:cNvPr>
          <p:cNvSpPr/>
          <p:nvPr/>
        </p:nvSpPr>
        <p:spPr>
          <a:xfrm>
            <a:off x="2004427" y="3861974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Polymer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>
            <a:extLst>
              <a:ext uri="{FF2B5EF4-FFF2-40B4-BE49-F238E27FC236}">
                <a16:creationId xmlns:a16="http://schemas.microsoft.com/office/drawing/2014/main" id="{4F3728F8-F0A9-423D-8263-FB0658906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7389" y="366010"/>
            <a:ext cx="7772400" cy="53340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4 groups of biomolecules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45BD12E-1D0D-43E5-B6E8-BB01D336344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90567" y="3792879"/>
            <a:ext cx="2133600" cy="6096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</a:rPr>
              <a:t>Proteins</a:t>
            </a:r>
          </a:p>
        </p:txBody>
      </p:sp>
      <p:grpSp>
        <p:nvGrpSpPr>
          <p:cNvPr id="174097" name="Group 1">
            <a:extLst>
              <a:ext uri="{FF2B5EF4-FFF2-40B4-BE49-F238E27FC236}">
                <a16:creationId xmlns:a16="http://schemas.microsoft.com/office/drawing/2014/main" id="{F0F6A816-91E9-42DA-AE83-F0A60EC662B9}"/>
              </a:ext>
            </a:extLst>
          </p:cNvPr>
          <p:cNvGrpSpPr>
            <a:grpSpLocks/>
          </p:cNvGrpSpPr>
          <p:nvPr/>
        </p:nvGrpSpPr>
        <p:grpSpPr bwMode="auto">
          <a:xfrm>
            <a:off x="588322" y="1357564"/>
            <a:ext cx="5661563" cy="645829"/>
            <a:chOff x="587375" y="3971925"/>
            <a:chExt cx="5661025" cy="646112"/>
          </a:xfrm>
        </p:grpSpPr>
        <p:sp>
          <p:nvSpPr>
            <p:cNvPr id="17414" name="Text Box 6">
              <a:extLst>
                <a:ext uri="{FF2B5EF4-FFF2-40B4-BE49-F238E27FC236}">
                  <a16:creationId xmlns:a16="http://schemas.microsoft.com/office/drawing/2014/main" id="{41BF56F8-CB86-41F9-A20C-07A3FDD09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375" y="3971701"/>
              <a:ext cx="3654078" cy="64639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002060"/>
                  </a:solidFill>
                  <a:cs typeface="+mn-cs"/>
                </a:rPr>
                <a:t> </a:t>
              </a:r>
              <a:r>
                <a:rPr lang="en-US" sz="3600" b="1" dirty="0">
                  <a:solidFill>
                    <a:srgbClr val="00B050"/>
                  </a:solidFill>
                  <a:latin typeface="+mn-lt"/>
                  <a:cs typeface="+mn-cs"/>
                </a:rPr>
                <a:t>Carbohydrates</a:t>
              </a:r>
            </a:p>
          </p:txBody>
        </p:sp>
        <p:sp>
          <p:nvSpPr>
            <p:cNvPr id="17422" name="Line 20">
              <a:extLst>
                <a:ext uri="{FF2B5EF4-FFF2-40B4-BE49-F238E27FC236}">
                  <a16:creationId xmlns:a16="http://schemas.microsoft.com/office/drawing/2014/main" id="{5111C115-C997-4825-BD58-47EC29C94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272" y="4343339"/>
              <a:ext cx="22095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grpSp>
        <p:nvGrpSpPr>
          <p:cNvPr id="174093" name="Group 2">
            <a:extLst>
              <a:ext uri="{FF2B5EF4-FFF2-40B4-BE49-F238E27FC236}">
                <a16:creationId xmlns:a16="http://schemas.microsoft.com/office/drawing/2014/main" id="{D63B3609-87A1-4844-884E-71F18FD6B87C}"/>
              </a:ext>
            </a:extLst>
          </p:cNvPr>
          <p:cNvGrpSpPr>
            <a:grpSpLocks/>
          </p:cNvGrpSpPr>
          <p:nvPr/>
        </p:nvGrpSpPr>
        <p:grpSpPr bwMode="auto">
          <a:xfrm>
            <a:off x="1226193" y="2524351"/>
            <a:ext cx="3181984" cy="647700"/>
            <a:chOff x="22225" y="2114550"/>
            <a:chExt cx="3181787" cy="647648"/>
          </a:xfrm>
        </p:grpSpPr>
        <p:sp>
          <p:nvSpPr>
            <p:cNvPr id="17413" name="Text Box 5">
              <a:extLst>
                <a:ext uri="{FF2B5EF4-FFF2-40B4-BE49-F238E27FC236}">
                  <a16:creationId xmlns:a16="http://schemas.microsoft.com/office/drawing/2014/main" id="{43FB1419-3B90-4577-BCBC-959527257A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25" y="2114550"/>
              <a:ext cx="1600101" cy="64764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Lipids</a:t>
              </a:r>
            </a:p>
          </p:txBody>
        </p:sp>
        <p:sp>
          <p:nvSpPr>
            <p:cNvPr id="17420" name="Line 13">
              <a:extLst>
                <a:ext uri="{FF2B5EF4-FFF2-40B4-BE49-F238E27FC236}">
                  <a16:creationId xmlns:a16="http://schemas.microsoft.com/office/drawing/2014/main" id="{8995626B-808B-47AA-9307-4B8EDD5AB1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22326" y="2510642"/>
              <a:ext cx="1581686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17419" name="Line 12">
            <a:extLst>
              <a:ext uri="{FF2B5EF4-FFF2-40B4-BE49-F238E27FC236}">
                <a16:creationId xmlns:a16="http://schemas.microsoft.com/office/drawing/2014/main" id="{A8A17241-4C8D-4C5C-817C-0278FFB2A5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7967" y="4173879"/>
            <a:ext cx="2590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174087" name="Group 3">
            <a:extLst>
              <a:ext uri="{FF2B5EF4-FFF2-40B4-BE49-F238E27FC236}">
                <a16:creationId xmlns:a16="http://schemas.microsoft.com/office/drawing/2014/main" id="{CC841A7D-5AF6-4341-987F-88945A8FC132}"/>
              </a:ext>
            </a:extLst>
          </p:cNvPr>
          <p:cNvGrpSpPr>
            <a:grpSpLocks/>
          </p:cNvGrpSpPr>
          <p:nvPr/>
        </p:nvGrpSpPr>
        <p:grpSpPr bwMode="auto">
          <a:xfrm>
            <a:off x="1101911" y="5018678"/>
            <a:ext cx="4966713" cy="646331"/>
            <a:chOff x="1291228" y="4977710"/>
            <a:chExt cx="2881699" cy="646018"/>
          </a:xfrm>
        </p:grpSpPr>
        <p:sp>
          <p:nvSpPr>
            <p:cNvPr id="17415" name="Text Box 7">
              <a:extLst>
                <a:ext uri="{FF2B5EF4-FFF2-40B4-BE49-F238E27FC236}">
                  <a16:creationId xmlns:a16="http://schemas.microsoft.com/office/drawing/2014/main" id="{E9AD025B-0B7A-483D-BA10-5EEC8E7EF2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1228" y="4977710"/>
              <a:ext cx="1891072" cy="64601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+mn-lt"/>
                  <a:cs typeface="+mn-cs"/>
                </a:rPr>
                <a:t>Nucleic</a:t>
              </a:r>
              <a:r>
                <a:rPr lang="en-US" sz="3200" b="1" dirty="0">
                  <a:solidFill>
                    <a:srgbClr val="0070C0"/>
                  </a:solidFill>
                  <a:latin typeface="Comic Sans MS" pitchFamily="66" charset="0"/>
                  <a:cs typeface="+mn-cs"/>
                </a:rPr>
                <a:t> </a:t>
              </a:r>
              <a:r>
                <a:rPr lang="en-US" sz="3600" b="1" dirty="0">
                  <a:solidFill>
                    <a:srgbClr val="0070C0"/>
                  </a:solidFill>
                  <a:latin typeface="+mn-lt"/>
                  <a:cs typeface="+mn-cs"/>
                </a:rPr>
                <a:t>Acids</a:t>
              </a:r>
            </a:p>
          </p:txBody>
        </p:sp>
        <p:sp>
          <p:nvSpPr>
            <p:cNvPr id="17423" name="Line 21">
              <a:extLst>
                <a:ext uri="{FF2B5EF4-FFF2-40B4-BE49-F238E27FC236}">
                  <a16:creationId xmlns:a16="http://schemas.microsoft.com/office/drawing/2014/main" id="{3418612C-4A16-49E5-9A9D-E3FE85EF59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2300" y="5395280"/>
              <a:ext cx="9906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22" name="Text Box 5">
            <a:extLst>
              <a:ext uri="{FF2B5EF4-FFF2-40B4-BE49-F238E27FC236}">
                <a16:creationId xmlns:a16="http://schemas.microsoft.com/office/drawing/2014/main" id="{E39DECDD-9863-4153-88D8-0DBE8515C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297" y="2559169"/>
            <a:ext cx="285758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Fatty Acids</a:t>
            </a:r>
          </a:p>
        </p:txBody>
      </p:sp>
      <p:sp>
        <p:nvSpPr>
          <p:cNvPr id="23" name="Text Box 6">
            <a:extLst>
              <a:ext uri="{FF2B5EF4-FFF2-40B4-BE49-F238E27FC236}">
                <a16:creationId xmlns:a16="http://schemas.microsoft.com/office/drawing/2014/main" id="{CE9810BA-9C5A-4A6C-8C54-F1DBC8B92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403" y="1354228"/>
            <a:ext cx="3022536" cy="6461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dirty="0">
                <a:solidFill>
                  <a:srgbClr val="002060"/>
                </a:solidFill>
                <a:cs typeface="+mn-cs"/>
              </a:rPr>
              <a:t> </a:t>
            </a:r>
            <a:r>
              <a:rPr lang="en-US" sz="3600" b="1" dirty="0">
                <a:solidFill>
                  <a:srgbClr val="00B050"/>
                </a:solidFill>
                <a:latin typeface="+mn-lt"/>
                <a:cs typeface="+mn-cs"/>
              </a:rPr>
              <a:t>Saccharides</a:t>
            </a:r>
          </a:p>
        </p:txBody>
      </p:sp>
      <p:sp>
        <p:nvSpPr>
          <p:cNvPr id="24" name="Rectangle 3">
            <a:extLst>
              <a:ext uri="{FF2B5EF4-FFF2-40B4-BE49-F238E27FC236}">
                <a16:creationId xmlns:a16="http://schemas.microsoft.com/office/drawing/2014/main" id="{06CAC9A2-AF60-4B55-9996-128DA4F40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5752" y="3792879"/>
            <a:ext cx="3094037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sz="3600" b="1" kern="0" dirty="0">
                <a:solidFill>
                  <a:srgbClr val="FF0000"/>
                </a:solidFill>
              </a:rPr>
              <a:t>Amino Acids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EB6F468C-D596-4DB9-BB36-4A48EFD51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3829" y="5121688"/>
            <a:ext cx="3259331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70C0"/>
                </a:solidFill>
                <a:latin typeface="+mn-lt"/>
                <a:cs typeface="+mn-cs"/>
              </a:rPr>
              <a:t>Nucleotides</a:t>
            </a:r>
          </a:p>
        </p:txBody>
      </p:sp>
      <p:pic>
        <p:nvPicPr>
          <p:cNvPr id="1026" name="Picture 2" descr="Image result for carbohydr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265" y="934851"/>
            <a:ext cx="1149336" cy="76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Image result for butter">
            <a:extLst>
              <a:ext uri="{FF2B5EF4-FFF2-40B4-BE49-F238E27FC236}">
                <a16:creationId xmlns:a16="http://schemas.microsoft.com/office/drawing/2014/main" id="{79BAFAAC-88CE-4C79-9BAB-C68AB30FA17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t="15385" r="11111" b="7100"/>
          <a:stretch/>
        </p:blipFill>
        <p:spPr bwMode="auto">
          <a:xfrm>
            <a:off x="2736273" y="2194962"/>
            <a:ext cx="848995" cy="6286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Picture 19" descr="Image result for vegetable oil">
            <a:extLst>
              <a:ext uri="{FF2B5EF4-FFF2-40B4-BE49-F238E27FC236}">
                <a16:creationId xmlns:a16="http://schemas.microsoft.com/office/drawing/2014/main" id="{F269C9AF-8EB2-4BAD-98DC-DA2DA734814A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141" y="1982466"/>
            <a:ext cx="504825" cy="1029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Image result for eggs">
            <a:extLst>
              <a:ext uri="{FF2B5EF4-FFF2-40B4-BE49-F238E27FC236}">
                <a16:creationId xmlns:a16="http://schemas.microsoft.com/office/drawing/2014/main" id="{32C9DD50-0FAB-463A-BF19-999ABBCFF9C0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t="11539" r="46979" b="30769"/>
          <a:stretch/>
        </p:blipFill>
        <p:spPr bwMode="auto">
          <a:xfrm>
            <a:off x="4523189" y="3625795"/>
            <a:ext cx="541655" cy="4470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Image result for beans">
            <a:extLst>
              <a:ext uri="{FF2B5EF4-FFF2-40B4-BE49-F238E27FC236}">
                <a16:creationId xmlns:a16="http://schemas.microsoft.com/office/drawing/2014/main" id="{A3C1BCF7-7682-4664-A452-EB244333F1BE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73" t="65432"/>
          <a:stretch/>
        </p:blipFill>
        <p:spPr bwMode="auto">
          <a:xfrm>
            <a:off x="3856930" y="3618301"/>
            <a:ext cx="449580" cy="491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Image result for meats">
            <a:extLst>
              <a:ext uri="{FF2B5EF4-FFF2-40B4-BE49-F238E27FC236}">
                <a16:creationId xmlns:a16="http://schemas.microsoft.com/office/drawing/2014/main" id="{AF79345A-E211-4F2D-95D2-981C98179886}"/>
              </a:ext>
            </a:extLst>
          </p:cNvPr>
          <p:cNvPicPr/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t="15572" r="9250" b="9193"/>
          <a:stretch/>
        </p:blipFill>
        <p:spPr bwMode="auto">
          <a:xfrm>
            <a:off x="2878135" y="3617189"/>
            <a:ext cx="870585" cy="523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Image result for dna vs rna">
            <a:extLst>
              <a:ext uri="{FF2B5EF4-FFF2-40B4-BE49-F238E27FC236}">
                <a16:creationId xmlns:a16="http://schemas.microsoft.com/office/drawing/2014/main" id="{41B07657-7FD7-4BED-AC5D-2D5C76B8FADF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9" r="45790"/>
          <a:stretch/>
        </p:blipFill>
        <p:spPr bwMode="auto">
          <a:xfrm rot="5400000">
            <a:off x="4978395" y="4061957"/>
            <a:ext cx="473075" cy="19329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Picture 28" descr="Image result for dna vs rna">
            <a:extLst>
              <a:ext uri="{FF2B5EF4-FFF2-40B4-BE49-F238E27FC236}">
                <a16:creationId xmlns:a16="http://schemas.microsoft.com/office/drawing/2014/main" id="{355712FF-4EEC-4942-8178-09EFC0129373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8" t="278" r="10555"/>
          <a:stretch/>
        </p:blipFill>
        <p:spPr bwMode="auto">
          <a:xfrm rot="16200000">
            <a:off x="5078474" y="4828082"/>
            <a:ext cx="319405" cy="1932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9008" y="1354228"/>
            <a:ext cx="805707" cy="4513172"/>
            <a:chOff x="59008" y="1354228"/>
            <a:chExt cx="805707" cy="4513172"/>
          </a:xfrm>
        </p:grpSpPr>
        <p:sp>
          <p:nvSpPr>
            <p:cNvPr id="2" name="Left Brace 1"/>
            <p:cNvSpPr/>
            <p:nvPr/>
          </p:nvSpPr>
          <p:spPr>
            <a:xfrm>
              <a:off x="510062" y="1354228"/>
              <a:ext cx="354653" cy="4513172"/>
            </a:xfrm>
            <a:prstGeom prst="lef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 Box 6">
              <a:extLst>
                <a:ext uri="{FF2B5EF4-FFF2-40B4-BE49-F238E27FC236}">
                  <a16:creationId xmlns:a16="http://schemas.microsoft.com/office/drawing/2014/main" id="{41BF56F8-CB86-41F9-A20C-07A3FDD09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733161" y="3531268"/>
              <a:ext cx="210755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2800" b="1" dirty="0">
                  <a:solidFill>
                    <a:srgbClr val="002060"/>
                  </a:solidFill>
                  <a:cs typeface="+mn-cs"/>
                </a:rPr>
                <a:t>Polymers</a:t>
              </a:r>
              <a:endParaRPr lang="en-US" sz="4800" b="1" dirty="0">
                <a:solidFill>
                  <a:srgbClr val="00B050"/>
                </a:solidFill>
                <a:latin typeface="+mn-lt"/>
                <a:cs typeface="+mn-cs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  <p:bldP spid="17419" grpId="0" animBg="1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387" y="841643"/>
            <a:ext cx="6228413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Carbohydrates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58986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Elements: C, H, O</a:t>
            </a:r>
          </a:p>
          <a:p>
            <a:pPr>
              <a:defRPr/>
            </a:pPr>
            <a:r>
              <a:rPr lang="en-US" dirty="0"/>
              <a:t>Functional Groups</a:t>
            </a:r>
            <a:r>
              <a:rPr lang="en-US" sz="3600" dirty="0"/>
              <a:t>: </a:t>
            </a:r>
            <a:r>
              <a:rPr lang="en-US" sz="3600" b="1" dirty="0">
                <a:solidFill>
                  <a:srgbClr val="00B050"/>
                </a:solidFill>
              </a:rPr>
              <a:t>hydroxyl, carbonyl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</p:txBody>
      </p:sp>
      <p:pic>
        <p:nvPicPr>
          <p:cNvPr id="1026" name="Picture 2" descr="Image result for carbohydrates">
            <a:extLst>
              <a:ext uri="{FF2B5EF4-FFF2-40B4-BE49-F238E27FC236}">
                <a16:creationId xmlns:a16="http://schemas.microsoft.com/office/drawing/2014/main" id="{7973E90C-FF56-431B-8AB3-D92A28B99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387" y="4117430"/>
            <a:ext cx="4178117" cy="238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F0FBC0-FEC6-455A-8ABC-4ABDBB766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92406"/>
            <a:ext cx="1912262" cy="19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1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Monosaccharides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2530"/>
            <a:ext cx="8417216" cy="4525962"/>
          </a:xfrm>
        </p:spPr>
        <p:txBody>
          <a:bodyPr/>
          <a:lstStyle/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7200" dirty="0"/>
          </a:p>
          <a:p>
            <a:pPr>
              <a:defRPr/>
            </a:pPr>
            <a:r>
              <a:rPr lang="en-US" sz="3600" b="1" dirty="0">
                <a:solidFill>
                  <a:srgbClr val="00B050"/>
                </a:solidFill>
              </a:rPr>
              <a:t>Hexose </a:t>
            </a:r>
            <a:r>
              <a:rPr lang="en-US" sz="3600" dirty="0"/>
              <a:t>6-carbon   </a:t>
            </a:r>
            <a:r>
              <a:rPr lang="en-US" sz="3600" b="1" dirty="0">
                <a:solidFill>
                  <a:srgbClr val="00B050"/>
                </a:solidFill>
              </a:rPr>
              <a:t>Pentose </a:t>
            </a:r>
            <a:r>
              <a:rPr lang="en-US" sz="3600" dirty="0"/>
              <a:t>5-Carbon</a:t>
            </a:r>
          </a:p>
          <a:p>
            <a:pPr marL="36195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C78E7A-9D03-4BB5-8380-F0CA108D1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133" y="1417638"/>
            <a:ext cx="3120944" cy="2732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8F8E1DF-D26F-490F-A839-1D18D9F3E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419" y="1417637"/>
            <a:ext cx="2865349" cy="27328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75117D-5B65-41E1-BED9-C2353A2265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888" y="4948887"/>
            <a:ext cx="5963839" cy="14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417638"/>
            <a:ext cx="8417216" cy="4525962"/>
          </a:xfrm>
        </p:spPr>
        <p:txBody>
          <a:bodyPr/>
          <a:lstStyle/>
          <a:p>
            <a:pPr lvl="1">
              <a:defRPr/>
            </a:pPr>
            <a:r>
              <a:rPr lang="en-US" sz="3200" dirty="0"/>
              <a:t>The </a:t>
            </a:r>
            <a:r>
              <a:rPr lang="en-US" sz="3200" b="1" dirty="0">
                <a:solidFill>
                  <a:srgbClr val="00B050"/>
                </a:solidFill>
              </a:rPr>
              <a:t>carbon-carbon</a:t>
            </a:r>
            <a:r>
              <a:rPr lang="en-US" sz="3200" dirty="0"/>
              <a:t> bonds “carry” energy that cells can harvest and use to run cell processes</a:t>
            </a:r>
          </a:p>
          <a:p>
            <a:pPr lvl="1">
              <a:defRPr/>
            </a:pPr>
            <a:r>
              <a:rPr lang="en-US" sz="3200" b="1" dirty="0">
                <a:solidFill>
                  <a:srgbClr val="00B050"/>
                </a:solidFill>
              </a:rPr>
              <a:t>Monosaccharides </a:t>
            </a:r>
            <a:r>
              <a:rPr lang="en-US" sz="3200" dirty="0"/>
              <a:t>are building blocks for other molecules or structures in the cell</a:t>
            </a:r>
          </a:p>
          <a:p>
            <a:pPr>
              <a:defRPr/>
            </a:pPr>
            <a:endParaRPr lang="en-US" sz="14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1DFF10-8305-43B8-B4F8-6EFD97220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888" y="274638"/>
            <a:ext cx="8658225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</a:rPr>
              <a:t>Monosaccharides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Function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FFCC3F-8505-4BFB-B382-9729BF4FC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299" y="4274019"/>
            <a:ext cx="2285401" cy="233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9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616" y="784304"/>
            <a:ext cx="5723489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Disaccharides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2293494"/>
            <a:ext cx="8417216" cy="36501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A way for cells to store </a:t>
            </a:r>
            <a:r>
              <a:rPr lang="en-US" sz="3600" b="1" dirty="0">
                <a:solidFill>
                  <a:srgbClr val="00B050"/>
                </a:solidFill>
              </a:rPr>
              <a:t>monosaccharides </a:t>
            </a:r>
            <a:r>
              <a:rPr lang="en-US" sz="3600" dirty="0"/>
              <a:t>in a way that is still easy to quickly break down 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Found in a lot of </a:t>
            </a:r>
            <a:r>
              <a:rPr lang="en-US" sz="3600" b="1" dirty="0">
                <a:solidFill>
                  <a:srgbClr val="00B050"/>
                </a:solidFill>
              </a:rPr>
              <a:t>fruit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3600" dirty="0"/>
              <a:t>Table sugar is made of </a:t>
            </a:r>
            <a:r>
              <a:rPr lang="en-US" sz="3600" b="1" dirty="0">
                <a:solidFill>
                  <a:srgbClr val="00B050"/>
                </a:solidFill>
              </a:rPr>
              <a:t>sucrose</a:t>
            </a:r>
          </a:p>
          <a:p>
            <a:pPr lvl="1">
              <a:defRPr/>
            </a:pPr>
            <a:endParaRPr lang="en-US" sz="32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Hexose 6-carbon     Pentose 5-Carbon</a:t>
            </a:r>
          </a:p>
          <a:p>
            <a:pPr marL="36195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2BCCBA-7696-461E-818B-B89C7A20F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272" y="470785"/>
            <a:ext cx="21717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86" y="0"/>
            <a:ext cx="6381730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Polysaccharides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86" y="1009689"/>
            <a:ext cx="8643818" cy="4525962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Cellulose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Plants make chains of </a:t>
            </a:r>
            <a:r>
              <a:rPr lang="en-US" sz="2400" b="1" u="sng" dirty="0">
                <a:solidFill>
                  <a:srgbClr val="00B050"/>
                </a:solidFill>
              </a:rPr>
              <a:t>saccharides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dirty="0"/>
              <a:t>bonded this way to form cellulose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Strong molecule that plants use to build their </a:t>
            </a:r>
            <a:r>
              <a:rPr lang="en-US" sz="2400" b="1" u="sng" dirty="0">
                <a:solidFill>
                  <a:srgbClr val="00B050"/>
                </a:solidFill>
              </a:rPr>
              <a:t>cell walls </a:t>
            </a:r>
            <a:r>
              <a:rPr lang="en-US" sz="2400" dirty="0"/>
              <a:t>around their cells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Starch</a:t>
            </a:r>
            <a:endParaRPr lang="en-US" sz="28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Plants store extra sugar as </a:t>
            </a:r>
            <a:r>
              <a:rPr lang="en-US" sz="2400" b="1" u="sng" dirty="0">
                <a:solidFill>
                  <a:srgbClr val="00B050"/>
                </a:solidFill>
              </a:rPr>
              <a:t>starch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These bonds are more easily broken than the bonds in </a:t>
            </a:r>
            <a:r>
              <a:rPr lang="en-US" sz="2400" b="1" u="sng" dirty="0">
                <a:solidFill>
                  <a:srgbClr val="00B050"/>
                </a:solidFill>
              </a:rPr>
              <a:t>cellulose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0000"/>
                </a:solidFill>
              </a:rPr>
              <a:t>Often stored in the roots of plants for the winter when it’s more difficult to produce more sugar through </a:t>
            </a:r>
            <a:r>
              <a:rPr lang="en-US" sz="2400" b="1" u="sng" dirty="0">
                <a:solidFill>
                  <a:srgbClr val="00B050"/>
                </a:solidFill>
              </a:rPr>
              <a:t>photosynthesis</a:t>
            </a:r>
          </a:p>
          <a:p>
            <a:pPr lvl="1">
              <a:defRPr/>
            </a:pPr>
            <a:endParaRPr lang="en-US" sz="2400" dirty="0"/>
          </a:p>
          <a:p>
            <a:pPr>
              <a:defRPr/>
            </a:pPr>
            <a:endParaRPr lang="en-US" sz="11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>
              <a:defRPr/>
            </a:pPr>
            <a:endParaRPr lang="en-US" sz="2800" dirty="0"/>
          </a:p>
          <a:p>
            <a:pPr marL="36195" indent="0">
              <a:buFontTx/>
              <a:buNone/>
              <a:defRPr/>
            </a:pPr>
            <a:endParaRPr lang="en-US" sz="800" dirty="0"/>
          </a:p>
          <a:p>
            <a:pPr>
              <a:defRPr/>
            </a:pPr>
            <a:endParaRPr lang="en-US" sz="28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2800" dirty="0"/>
          </a:p>
          <a:p>
            <a:pPr marL="36195" indent="0">
              <a:buFontTx/>
              <a:buNone/>
              <a:defRPr/>
            </a:pP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031965-B92C-4E68-AE9D-30148CB02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592" y="263127"/>
            <a:ext cx="2277078" cy="1236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30E07A-D18C-4A7D-9797-8293B247CA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316" y="2810655"/>
            <a:ext cx="2353698" cy="123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596" y="274638"/>
            <a:ext cx="6158204" cy="11430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</a:rPr>
              <a:t>Polysaccharides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2057400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Glycogen</a:t>
            </a:r>
            <a:r>
              <a:rPr lang="en-US" sz="3600" dirty="0"/>
              <a:t>: How humans store some extra sugar so it’s easy to access: 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Excess glucose can be stored as glycogen in </a:t>
            </a:r>
            <a:r>
              <a:rPr lang="en-US" sz="3200" b="1" dirty="0">
                <a:solidFill>
                  <a:srgbClr val="00B050"/>
                </a:solidFill>
              </a:rPr>
              <a:t>muscle and liver cells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When muscle/liver cells sense there is not enough simple sugars to burn for energy, they break down the glycogen into </a:t>
            </a:r>
            <a:r>
              <a:rPr lang="en-US" sz="3200" b="1" dirty="0">
                <a:solidFill>
                  <a:srgbClr val="00B050"/>
                </a:solidFill>
              </a:rPr>
              <a:t>simple sugars</a:t>
            </a:r>
            <a:r>
              <a:rPr lang="en-US" dirty="0"/>
              <a:t> again. 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FFE1FF-2A23-4391-8496-BF80C635D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182" y="485405"/>
            <a:ext cx="2781222" cy="157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0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9457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Elements: C, H, O</a:t>
            </a:r>
          </a:p>
          <a:p>
            <a:pPr>
              <a:defRPr/>
            </a:pPr>
            <a:r>
              <a:rPr lang="en-US" sz="3600" dirty="0"/>
              <a:t>Functional Groups: </a:t>
            </a:r>
            <a:r>
              <a:rPr lang="en-US" sz="3600" b="1" u="sng" dirty="0">
                <a:solidFill>
                  <a:srgbClr val="FFFF00"/>
                </a:solidFill>
              </a:rPr>
              <a:t>carboxylic acid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</p:txBody>
      </p:sp>
      <p:pic>
        <p:nvPicPr>
          <p:cNvPr id="2050" name="Picture 2" descr="Image result for lipids">
            <a:extLst>
              <a:ext uri="{FF2B5EF4-FFF2-40B4-BE49-F238E27FC236}">
                <a16:creationId xmlns:a16="http://schemas.microsoft.com/office/drawing/2014/main" id="{6D0AB755-D15C-4885-A1E5-399DC026A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73362"/>
            <a:ext cx="28575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2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le 1">
            <a:extLst>
              <a:ext uri="{FF2B5EF4-FFF2-40B4-BE49-F238E27FC236}">
                <a16:creationId xmlns:a16="http://schemas.microsoft.com/office/drawing/2014/main" id="{81B42ECD-2586-4840-9E81-A13BC1074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152400"/>
            <a:ext cx="6286500" cy="93345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Tuesday 8-20-19</a:t>
            </a:r>
            <a:endParaRPr lang="en-US" altLang="en-US" sz="2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4F151-28CA-4F19-B5C2-DDBB2CB59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925" y="1143000"/>
            <a:ext cx="6581775" cy="5229225"/>
          </a:xfrm>
        </p:spPr>
        <p:txBody>
          <a:bodyPr rtlCol="0">
            <a:noAutofit/>
          </a:bodyPr>
          <a:lstStyle/>
          <a:p>
            <a:pPr marL="342900" indent="-342900" defTabSz="91424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/>
              <a:t>Objective</a:t>
            </a:r>
          </a:p>
          <a:p>
            <a:pPr marL="1033463" lvl="1" indent="-342900" algn="l" defTabSz="91424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dirty="0"/>
              <a:t>We will identify what a biomolecule is and the monomers of the different types of biomolecules.</a:t>
            </a:r>
          </a:p>
          <a:p>
            <a:pPr marL="347663" indent="-342900" defTabSz="91424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/>
              <a:t>Product</a:t>
            </a:r>
          </a:p>
          <a:p>
            <a:pPr marL="1033463" lvl="1" indent="-342900" algn="l" defTabSz="91424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dirty="0"/>
              <a:t>I will differentiate between the four types of biomolecules.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Fatty Acids: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9673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</a:rPr>
              <a:t>Saturated</a:t>
            </a:r>
            <a:r>
              <a:rPr lang="en-US" sz="3600" dirty="0"/>
              <a:t>: no double bonds, forms straight chain</a:t>
            </a:r>
          </a:p>
          <a:p>
            <a:pPr>
              <a:defRPr/>
            </a:pPr>
            <a:endParaRPr lang="en-US" sz="1600" dirty="0"/>
          </a:p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</a:rPr>
              <a:t>Trans-unsaturated</a:t>
            </a:r>
            <a:r>
              <a:rPr lang="en-US" sz="3600" dirty="0"/>
              <a:t>: has double bond, but chain is still often pretty straight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</a:rPr>
              <a:t>Cis-unsaturated</a:t>
            </a:r>
            <a:r>
              <a:rPr lang="en-US" sz="3600" dirty="0"/>
              <a:t>: has </a:t>
            </a:r>
            <a:r>
              <a:rPr lang="en-US" sz="3600" b="1" u="sng" dirty="0">
                <a:solidFill>
                  <a:srgbClr val="FFFF00"/>
                </a:solidFill>
              </a:rPr>
              <a:t>double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bond</a:t>
            </a:r>
            <a:r>
              <a:rPr lang="en-US" sz="3600" dirty="0"/>
              <a:t> and chain is </a:t>
            </a:r>
            <a:r>
              <a:rPr lang="en-US" sz="3600" b="1" u="sng" dirty="0">
                <a:solidFill>
                  <a:srgbClr val="FFFF00"/>
                </a:solidFill>
              </a:rPr>
              <a:t>bent</a:t>
            </a:r>
            <a:r>
              <a:rPr lang="en-US" sz="3600" dirty="0"/>
              <a:t>. 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0A0743-2A9D-4AF2-B4A9-F05CCF6374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720" y="1844785"/>
            <a:ext cx="3676650" cy="714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F277A-1C18-41D4-964E-A7193DD27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8437" y="3774799"/>
            <a:ext cx="3667125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F08D7B-9FFC-47DE-956A-7A7FACC065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4170" y="5284897"/>
            <a:ext cx="355282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06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Lipids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9673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0000"/>
                </a:solidFill>
              </a:rPr>
              <a:t>Function</a:t>
            </a:r>
            <a:r>
              <a:rPr lang="en-US" sz="4000" dirty="0"/>
              <a:t>: </a:t>
            </a:r>
            <a:endParaRPr lang="en-US" sz="3600" dirty="0"/>
          </a:p>
          <a:p>
            <a:pPr lvl="1">
              <a:defRPr/>
            </a:pPr>
            <a:r>
              <a:rPr lang="en-US" sz="3200" dirty="0"/>
              <a:t>Fatty acids can be broken down in cells to provide </a:t>
            </a:r>
            <a:r>
              <a:rPr lang="en-US" sz="3600" b="1" u="sng" dirty="0">
                <a:solidFill>
                  <a:srgbClr val="FFFF00"/>
                </a:solidFill>
              </a:rPr>
              <a:t>energy!</a:t>
            </a:r>
          </a:p>
          <a:p>
            <a:pPr lvl="1">
              <a:defRPr/>
            </a:pPr>
            <a:endParaRPr lang="en-US" sz="36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US" sz="3200" dirty="0">
                <a:solidFill>
                  <a:srgbClr val="000000"/>
                </a:solidFill>
              </a:rPr>
              <a:t>Fatty acids are also used in the </a:t>
            </a:r>
            <a:r>
              <a:rPr lang="en-US" sz="3600" b="1" u="sng" dirty="0">
                <a:solidFill>
                  <a:srgbClr val="FFFF00"/>
                </a:solidFill>
              </a:rPr>
              <a:t>construction</a:t>
            </a:r>
            <a:r>
              <a:rPr lang="en-US" sz="3600" b="1" dirty="0">
                <a:solidFill>
                  <a:srgbClr val="FFFF00"/>
                </a:solidFill>
              </a:rPr>
              <a:t> </a:t>
            </a:r>
            <a:r>
              <a:rPr lang="en-US" sz="3200" dirty="0"/>
              <a:t>of several cellular structures</a:t>
            </a:r>
            <a:endParaRPr lang="en-US" sz="3200" b="1" dirty="0">
              <a:solidFill>
                <a:srgbClr val="FFFF00"/>
              </a:solidFill>
            </a:endParaRPr>
          </a:p>
          <a:p>
            <a:pPr marL="457200" lvl="1" indent="0">
              <a:buNone/>
              <a:defRPr/>
            </a:pPr>
            <a:endParaRPr lang="en-US" sz="3200" dirty="0">
              <a:solidFill>
                <a:srgbClr val="FFFF00"/>
              </a:solidFill>
            </a:endParaRPr>
          </a:p>
          <a:p>
            <a:pPr>
              <a:defRPr/>
            </a:pPr>
            <a:endParaRPr lang="en-US" sz="4000" dirty="0"/>
          </a:p>
          <a:p>
            <a:pPr>
              <a:buFontTx/>
              <a:buChar char="•"/>
              <a:defRPr/>
            </a:pPr>
            <a:endParaRPr lang="en-US" sz="4000" dirty="0"/>
          </a:p>
          <a:p>
            <a:pPr>
              <a:defRPr/>
            </a:pPr>
            <a:endParaRPr lang="en-US" sz="4000" dirty="0">
              <a:solidFill>
                <a:srgbClr val="000000"/>
              </a:solidFill>
            </a:endParaRPr>
          </a:p>
          <a:p>
            <a:pPr marL="36195" indent="0">
              <a:buNone/>
              <a:defRPr/>
            </a:pPr>
            <a:endParaRPr lang="en-US" sz="105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endParaRPr lang="en-US" sz="40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4000" dirty="0"/>
          </a:p>
          <a:p>
            <a:pPr marL="36195" indent="0">
              <a:buNone/>
              <a:defRPr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92997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9599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Triglycerides: 3 Fatty Acids &amp; Glycerol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8171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Glycerol: </a:t>
            </a:r>
            <a:r>
              <a:rPr lang="en-US" sz="3600" b="1" u="sng" dirty="0">
                <a:solidFill>
                  <a:srgbClr val="FFFF00"/>
                </a:solidFill>
              </a:rPr>
              <a:t>connector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molecule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Function</a:t>
            </a:r>
          </a:p>
          <a:p>
            <a:pPr lvl="1">
              <a:defRPr/>
            </a:pPr>
            <a:r>
              <a:rPr lang="en-US" dirty="0"/>
              <a:t>Triglycerides can be stored in cells or body tissue as </a:t>
            </a:r>
            <a:r>
              <a:rPr lang="en-US" sz="3200" b="1" u="sng" dirty="0">
                <a:solidFill>
                  <a:srgbClr val="FFFF00"/>
                </a:solidFill>
              </a:rPr>
              <a:t>fat</a:t>
            </a:r>
            <a:r>
              <a:rPr lang="en-US" dirty="0"/>
              <a:t>, to save </a:t>
            </a:r>
            <a:r>
              <a:rPr lang="en-US" sz="3200" b="1" u="sng" dirty="0">
                <a:solidFill>
                  <a:srgbClr val="FFFF00"/>
                </a:solidFill>
              </a:rPr>
              <a:t>energy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dirty="0"/>
              <a:t>for later</a:t>
            </a:r>
          </a:p>
          <a:p>
            <a:pPr lvl="1">
              <a:defRPr/>
            </a:pPr>
            <a:r>
              <a:rPr lang="en-US" dirty="0"/>
              <a:t>Modified triglycerides like </a:t>
            </a:r>
            <a:r>
              <a:rPr lang="en-US" sz="3200" b="1" u="sng" dirty="0">
                <a:solidFill>
                  <a:srgbClr val="FFFF00"/>
                </a:solidFill>
              </a:rPr>
              <a:t>phospholipids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dirty="0"/>
              <a:t>are used to form the </a:t>
            </a:r>
            <a:r>
              <a:rPr lang="en-US" sz="3200" b="1" u="sng" dirty="0">
                <a:solidFill>
                  <a:srgbClr val="FFFF00"/>
                </a:solidFill>
              </a:rPr>
              <a:t>cell membrane</a:t>
            </a:r>
            <a:r>
              <a:rPr lang="en-US" dirty="0"/>
              <a:t>.</a:t>
            </a:r>
          </a:p>
          <a:p>
            <a:pPr lvl="1">
              <a:defRPr/>
            </a:pPr>
            <a:endParaRPr lang="en-US" sz="32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3B5311-3827-40C7-A482-B5AF6E356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2653" y="1474237"/>
            <a:ext cx="1554147" cy="167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7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99599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Important Lipids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98171"/>
            <a:ext cx="8417216" cy="5002432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Sterol lipids (steroids): </a:t>
            </a:r>
          </a:p>
          <a:p>
            <a:pPr lvl="1">
              <a:defRPr/>
            </a:pPr>
            <a:r>
              <a:rPr lang="en-US" sz="3600" b="1" dirty="0"/>
              <a:t> </a:t>
            </a:r>
            <a:r>
              <a:rPr lang="en-US" sz="3600" b="1" u="sng" dirty="0">
                <a:solidFill>
                  <a:srgbClr val="FFFF00"/>
                </a:solidFill>
              </a:rPr>
              <a:t>Cholesterol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is also a lipid. Many </a:t>
            </a:r>
            <a:r>
              <a:rPr lang="en-US" sz="3600" b="1" u="sng" dirty="0">
                <a:solidFill>
                  <a:srgbClr val="FFFF00"/>
                </a:solidFill>
              </a:rPr>
              <a:t>hormones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and signaling molecules are made with cholesterol.</a:t>
            </a:r>
          </a:p>
          <a:p>
            <a:pPr lvl="1">
              <a:defRPr/>
            </a:pPr>
            <a:r>
              <a:rPr lang="en-US" u="sng" dirty="0"/>
              <a:t>Wax molecules</a:t>
            </a:r>
            <a:r>
              <a:rPr lang="en-US" dirty="0"/>
              <a:t> are also lipids. They are created by reacting a </a:t>
            </a:r>
            <a:r>
              <a:rPr lang="en-US" sz="3200" b="1" u="sng" dirty="0">
                <a:solidFill>
                  <a:srgbClr val="FFFF00"/>
                </a:solidFill>
              </a:rPr>
              <a:t>fatty acid</a:t>
            </a:r>
            <a:r>
              <a:rPr lang="en-US" dirty="0"/>
              <a:t> with an </a:t>
            </a:r>
            <a:r>
              <a:rPr lang="en-US" sz="3200" b="1" u="sng" dirty="0">
                <a:solidFill>
                  <a:srgbClr val="FFFF00"/>
                </a:solidFill>
              </a:rPr>
              <a:t>alcohol</a:t>
            </a:r>
            <a:r>
              <a:rPr lang="en-US" dirty="0"/>
              <a:t>. Animals and plants use wax-type lipids to prevent water from getting into a tissue.</a:t>
            </a:r>
          </a:p>
          <a:p>
            <a:pPr lvl="1">
              <a:defRPr/>
            </a:pPr>
            <a:endParaRPr lang="en-US" sz="32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FontTx/>
              <a:buNone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26038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999">
              <a:srgbClr val="CC99FF"/>
            </a:gs>
            <a:gs pos="100000">
              <a:schemeClr val="accent6">
                <a:lumMod val="20000"/>
                <a:lumOff val="80000"/>
              </a:schemeClr>
            </a:gs>
            <a:gs pos="91993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6999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8514"/>
            <a:ext cx="8417216" cy="3719055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Elements: C, H, O, P, N</a:t>
            </a:r>
          </a:p>
          <a:p>
            <a:pPr>
              <a:defRPr/>
            </a:pPr>
            <a:r>
              <a:rPr lang="en-US" sz="3600" dirty="0" smtClean="0"/>
              <a:t>Monomer: Nucleotides, which are </a:t>
            </a:r>
            <a:r>
              <a:rPr lang="en-US" sz="3600" dirty="0"/>
              <a:t>made of a phosphate group, a sugar and a base.</a:t>
            </a:r>
          </a:p>
          <a:p>
            <a:pPr marL="0" indent="0">
              <a:buNone/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dirty="0"/>
          </a:p>
          <a:p>
            <a:pPr marL="36576" indent="0">
              <a:buFontTx/>
              <a:buNone/>
              <a:defRPr/>
            </a:pPr>
            <a:endParaRPr lang="en-US" sz="1000" dirty="0"/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576" indent="0">
              <a:buFontTx/>
              <a:buNone/>
              <a:defRPr/>
            </a:pPr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113517" y="3964664"/>
            <a:ext cx="7007225" cy="2585810"/>
            <a:chOff x="1679575" y="3931104"/>
            <a:chExt cx="5334164" cy="193266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9575" y="3931104"/>
              <a:ext cx="5334164" cy="1932668"/>
            </a:xfrm>
            <a:prstGeom prst="rect">
              <a:avLst/>
            </a:prstGeom>
          </p:spPr>
        </p:pic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7" name="Ink 6"/>
                <p14:cNvContentPartPr/>
                <p14:nvPr/>
              </p14:nvContentPartPr>
              <p14:xfrm>
                <a:off x="2537280" y="4036320"/>
                <a:ext cx="3384360" cy="1292040"/>
              </p14:xfrm>
            </p:contentPart>
          </mc:Choice>
          <mc:Fallback>
            <p:pic>
              <p:nvPicPr>
                <p:cNvPr id="7" name="Ink 6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511795" y="4011297"/>
                  <a:ext cx="3435331" cy="1342086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3882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999">
              <a:srgbClr val="CC99FF"/>
            </a:gs>
            <a:gs pos="100000">
              <a:schemeClr val="accent6">
                <a:lumMod val="20000"/>
                <a:lumOff val="80000"/>
              </a:schemeClr>
            </a:gs>
            <a:gs pos="91993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6999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Acids: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179"/>
            <a:ext cx="8417216" cy="4525962"/>
          </a:xfrm>
        </p:spPr>
        <p:txBody>
          <a:bodyPr/>
          <a:lstStyle/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 smtClean="0"/>
              <a:t>DNA </a:t>
            </a:r>
            <a:r>
              <a:rPr lang="en-US" sz="3600" dirty="0"/>
              <a:t>is a like a giant </a:t>
            </a:r>
            <a:r>
              <a:rPr lang="en-US" sz="3600" b="1" u="sng" dirty="0">
                <a:solidFill>
                  <a:srgbClr val="0070C0"/>
                </a:solidFill>
              </a:rPr>
              <a:t>recipe book</a:t>
            </a:r>
            <a:r>
              <a:rPr lang="en-US" sz="3600" dirty="0"/>
              <a:t> in the cell that holds the instructions for building proteins and other things in the cell. </a:t>
            </a:r>
            <a:endParaRPr lang="en-US" dirty="0"/>
          </a:p>
          <a:p>
            <a:pPr>
              <a:defRPr/>
            </a:pPr>
            <a:r>
              <a:rPr lang="en-US" sz="3600" dirty="0"/>
              <a:t>DNA in human cells is kept in the </a:t>
            </a:r>
            <a:r>
              <a:rPr lang="en-US" sz="3600" b="1" u="sng" dirty="0">
                <a:solidFill>
                  <a:srgbClr val="0070C0"/>
                </a:solidFill>
              </a:rPr>
              <a:t>nucleus</a:t>
            </a:r>
            <a:r>
              <a:rPr lang="en-US" sz="3600" b="1" dirty="0">
                <a:solidFill>
                  <a:srgbClr val="FFFF00"/>
                </a:solidFill>
              </a:rPr>
              <a:t> </a:t>
            </a:r>
            <a:r>
              <a:rPr lang="en-US" sz="3600" dirty="0"/>
              <a:t>of the cell. </a:t>
            </a:r>
          </a:p>
        </p:txBody>
      </p:sp>
    </p:spTree>
    <p:extLst>
      <p:ext uri="{BB962C8B-B14F-4D97-AF65-F5344CB8AC3E}">
        <p14:creationId xmlns:p14="http://schemas.microsoft.com/office/powerpoint/2010/main" val="14386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999">
              <a:srgbClr val="CC99FF"/>
            </a:gs>
            <a:gs pos="100000">
              <a:schemeClr val="accent6">
                <a:lumMod val="20000"/>
                <a:lumOff val="80000"/>
              </a:schemeClr>
            </a:gs>
            <a:gs pos="91993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6999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1038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Acids: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179"/>
            <a:ext cx="8417216" cy="4525962"/>
          </a:xfrm>
        </p:spPr>
        <p:txBody>
          <a:bodyPr/>
          <a:lstStyle/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Two strands of DNA form a </a:t>
            </a:r>
            <a:r>
              <a:rPr lang="en-US" sz="3600" b="1" u="sng" dirty="0">
                <a:solidFill>
                  <a:srgbClr val="0070C0"/>
                </a:solidFill>
              </a:rPr>
              <a:t>helix</a:t>
            </a:r>
            <a:r>
              <a:rPr lang="en-US" sz="3600" dirty="0"/>
              <a:t>, like the vertical sides of a ladder. </a:t>
            </a:r>
            <a:endParaRPr lang="en-US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The two strands have backbones made of the </a:t>
            </a:r>
            <a:r>
              <a:rPr lang="en-US" sz="3600" b="1" u="sng" dirty="0">
                <a:solidFill>
                  <a:srgbClr val="0070C0"/>
                </a:solidFill>
              </a:rPr>
              <a:t>phosphate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and </a:t>
            </a:r>
            <a:r>
              <a:rPr lang="en-US" sz="3600" b="1" u="sng" dirty="0">
                <a:solidFill>
                  <a:srgbClr val="0070C0"/>
                </a:solidFill>
              </a:rPr>
              <a:t>sugar groups</a:t>
            </a:r>
          </a:p>
          <a:p>
            <a:pPr>
              <a:defRPr/>
            </a:pPr>
            <a:endParaRPr lang="en-US" sz="3600" dirty="0"/>
          </a:p>
          <a:p>
            <a:pPr>
              <a:buFontTx/>
              <a:buChar char="•"/>
              <a:defRPr/>
            </a:pPr>
            <a:endParaRPr lang="en-US" sz="3600" dirty="0"/>
          </a:p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  <a:p>
            <a:pPr marL="36195" indent="0"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None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28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999">
              <a:srgbClr val="CC99FF"/>
            </a:gs>
            <a:gs pos="100000">
              <a:schemeClr val="accent6">
                <a:lumMod val="20000"/>
                <a:lumOff val="80000"/>
              </a:schemeClr>
            </a:gs>
            <a:gs pos="91993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6999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Acids: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DNA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179"/>
            <a:ext cx="8417216" cy="4525962"/>
          </a:xfrm>
        </p:spPr>
        <p:txBody>
          <a:bodyPr/>
          <a:lstStyle/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The ladder "rungs" are made of two </a:t>
            </a:r>
            <a:r>
              <a:rPr lang="en-US" sz="3600" b="1" u="sng" dirty="0">
                <a:solidFill>
                  <a:srgbClr val="0070C0"/>
                </a:solidFill>
              </a:rPr>
              <a:t>bases</a:t>
            </a:r>
            <a:r>
              <a:rPr lang="en-US" sz="3600" dirty="0"/>
              <a:t>, one </a:t>
            </a:r>
            <a:r>
              <a:rPr lang="en-US" sz="3600" b="1" u="sng" dirty="0">
                <a:solidFill>
                  <a:srgbClr val="0070C0"/>
                </a:solidFill>
                <a:ea typeface="+mn-lt"/>
                <a:cs typeface="+mn-lt"/>
              </a:rPr>
              <a:t>base</a:t>
            </a:r>
            <a:r>
              <a:rPr lang="en-US" sz="36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3600" dirty="0">
                <a:ea typeface="+mn-lt"/>
                <a:cs typeface="+mn-lt"/>
              </a:rPr>
              <a:t>on one strand and one </a:t>
            </a:r>
            <a:r>
              <a:rPr lang="en-US" sz="3600" b="1" u="sng" dirty="0">
                <a:solidFill>
                  <a:srgbClr val="0070C0"/>
                </a:solidFill>
                <a:ea typeface="+mn-lt"/>
                <a:cs typeface="+mn-lt"/>
              </a:rPr>
              <a:t>base</a:t>
            </a:r>
            <a:r>
              <a:rPr lang="en-US" sz="3600" b="1" dirty="0">
                <a:solidFill>
                  <a:srgbClr val="00B050"/>
                </a:solidFill>
                <a:ea typeface="+mn-lt"/>
                <a:cs typeface="+mn-lt"/>
              </a:rPr>
              <a:t> </a:t>
            </a:r>
            <a:r>
              <a:rPr lang="en-US" sz="3600" dirty="0">
                <a:ea typeface="+mn-lt"/>
                <a:cs typeface="+mn-lt"/>
              </a:rPr>
              <a:t>from the other strand.</a:t>
            </a:r>
            <a:endParaRPr lang="en-US" dirty="0"/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3600" dirty="0"/>
              <a:t>These </a:t>
            </a:r>
            <a:r>
              <a:rPr lang="en-US" sz="3600" b="1" u="sng" dirty="0">
                <a:solidFill>
                  <a:srgbClr val="0070C0"/>
                </a:solidFill>
              </a:rPr>
              <a:t>base pairs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are shown on the right and they are held together with </a:t>
            </a:r>
            <a:r>
              <a:rPr lang="en-US" sz="3600" b="1" u="sng" dirty="0">
                <a:solidFill>
                  <a:srgbClr val="0070C0"/>
                </a:solidFill>
              </a:rPr>
              <a:t>hydrogen bonds</a:t>
            </a:r>
            <a:endParaRPr lang="en-US" dirty="0"/>
          </a:p>
          <a:p>
            <a:pPr>
              <a:defRPr/>
            </a:pPr>
            <a:endParaRPr lang="en-US" sz="3600" dirty="0"/>
          </a:p>
          <a:p>
            <a:pPr>
              <a:buFontTx/>
              <a:buChar char="•"/>
              <a:defRPr/>
            </a:pPr>
            <a:endParaRPr lang="en-US" sz="3600" dirty="0"/>
          </a:p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  <a:p>
            <a:pPr marL="36195" indent="0"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None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37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999">
              <a:srgbClr val="CC99FF"/>
            </a:gs>
            <a:gs pos="100000">
              <a:schemeClr val="accent6">
                <a:lumMod val="20000"/>
                <a:lumOff val="80000"/>
              </a:schemeClr>
            </a:gs>
            <a:gs pos="91993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6999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Complementary Base Pairs: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179"/>
            <a:ext cx="8417216" cy="2330907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Adenine</a:t>
            </a:r>
            <a:r>
              <a:rPr lang="en-US" sz="3600" dirty="0"/>
              <a:t> (A) goes with </a:t>
            </a:r>
            <a:r>
              <a:rPr lang="en-US" sz="3600" dirty="0">
                <a:solidFill>
                  <a:srgbClr val="FF0000"/>
                </a:solidFill>
              </a:rPr>
              <a:t>Thymine</a:t>
            </a:r>
            <a:r>
              <a:rPr lang="en-US" sz="3600" dirty="0"/>
              <a:t> (T). </a:t>
            </a:r>
            <a:endParaRPr lang="en-US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Cytosine</a:t>
            </a:r>
            <a:r>
              <a:rPr lang="en-US" sz="3600" dirty="0"/>
              <a:t> (C) goes with </a:t>
            </a:r>
            <a:r>
              <a:rPr lang="en-US" sz="3600" dirty="0">
                <a:solidFill>
                  <a:srgbClr val="FF0000"/>
                </a:solidFill>
              </a:rPr>
              <a:t>Guanine</a:t>
            </a:r>
            <a:r>
              <a:rPr lang="en-US" sz="3600" dirty="0"/>
              <a:t> (G).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114" y="3683084"/>
            <a:ext cx="2702088" cy="28650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961436"/>
            <a:ext cx="5754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/>
              <a:t>The two strands are </a:t>
            </a:r>
            <a:r>
              <a:rPr lang="en-US" sz="3600" b="1" dirty="0">
                <a:solidFill>
                  <a:srgbClr val="0070C0"/>
                </a:solidFill>
              </a:rPr>
              <a:t>"</a:t>
            </a:r>
            <a:r>
              <a:rPr lang="en-US" sz="3600" b="1" u="sng" dirty="0">
                <a:solidFill>
                  <a:srgbClr val="0070C0"/>
                </a:solidFill>
              </a:rPr>
              <a:t>anti-parallel</a:t>
            </a:r>
            <a:r>
              <a:rPr lang="en-US" sz="3600" b="1" dirty="0">
                <a:solidFill>
                  <a:srgbClr val="0070C0"/>
                </a:solidFill>
              </a:rPr>
              <a:t>"</a:t>
            </a:r>
            <a:r>
              <a:rPr lang="en-US" sz="3600" b="1" dirty="0">
                <a:solidFill>
                  <a:srgbClr val="00B050"/>
                </a:solidFill>
              </a:rPr>
              <a:t> </a:t>
            </a:r>
            <a:r>
              <a:rPr lang="en-US" sz="3600" dirty="0"/>
              <a:t>meaning one is "upside down" as compared to the other. </a:t>
            </a:r>
          </a:p>
        </p:txBody>
      </p:sp>
    </p:spTree>
    <p:extLst>
      <p:ext uri="{BB962C8B-B14F-4D97-AF65-F5344CB8AC3E}">
        <p14:creationId xmlns:p14="http://schemas.microsoft.com/office/powerpoint/2010/main" val="415973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Placeholder 2">
            <a:extLst>
              <a:ext uri="{FF2B5EF4-FFF2-40B4-BE49-F238E27FC236}">
                <a16:creationId xmlns:a16="http://schemas.microsoft.com/office/drawing/2014/main" id="{B7A88E85-8A34-4AE9-94CC-3F079A29AEA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390526" y="3833813"/>
            <a:ext cx="3657600" cy="2087562"/>
          </a:xfrm>
        </p:spPr>
        <p:txBody>
          <a:bodyPr rtlCol="0">
            <a:normAutofit fontScale="92500" lnSpcReduction="10000"/>
          </a:bodyPr>
          <a:lstStyle/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800" b="1" dirty="0"/>
              <a:t>Glue with an ANCHOR TAB onto </a:t>
            </a:r>
            <a:r>
              <a:rPr lang="en-US" altLang="en-US" sz="2800" b="1"/>
              <a:t>page 13</a:t>
            </a:r>
            <a:endParaRPr lang="en-US" altLang="en-US" sz="2800" b="1" dirty="0"/>
          </a:p>
          <a:p>
            <a:pPr fontAlgn="auto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en-US" altLang="en-US" sz="2800" b="1" dirty="0"/>
              <a:t>Add to your table of contents!</a:t>
            </a:r>
          </a:p>
        </p:txBody>
      </p:sp>
      <p:sp>
        <p:nvSpPr>
          <p:cNvPr id="214019" name="Rectangle 21">
            <a:extLst>
              <a:ext uri="{FF2B5EF4-FFF2-40B4-BE49-F238E27FC236}">
                <a16:creationId xmlns:a16="http://schemas.microsoft.com/office/drawing/2014/main" id="{B0686214-1980-4DAE-B5BA-9912311B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4020" name="Rectangle 30">
            <a:extLst>
              <a:ext uri="{FF2B5EF4-FFF2-40B4-BE49-F238E27FC236}">
                <a16:creationId xmlns:a16="http://schemas.microsoft.com/office/drawing/2014/main" id="{F085AD36-0527-4CA9-A1EC-53C21DF3A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021" name="Rectangle 9">
            <a:extLst>
              <a:ext uri="{FF2B5EF4-FFF2-40B4-BE49-F238E27FC236}">
                <a16:creationId xmlns:a16="http://schemas.microsoft.com/office/drawing/2014/main" id="{4313D6AC-69D2-4A6D-98EE-497A65922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4022" name="Rectangle 10">
            <a:extLst>
              <a:ext uri="{FF2B5EF4-FFF2-40B4-BE49-F238E27FC236}">
                <a16:creationId xmlns:a16="http://schemas.microsoft.com/office/drawing/2014/main" id="{D236DE85-1E87-43E0-B126-9E62568C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1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0" hangingPunct="0"/>
            <a:r>
              <a:rPr lang="en-US" altLang="en-US">
                <a:ea typeface="ＭＳ Ｐゴシック" panose="020B0600070205080204" pitchFamily="34" charset="-128"/>
              </a:rPr>
              <a:t>					</a:t>
            </a:r>
          </a:p>
          <a:p>
            <a:pPr eaLnBrk="0" hangingPunct="0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4023" name="TextBox 53">
            <a:extLst>
              <a:ext uri="{FF2B5EF4-FFF2-40B4-BE49-F238E27FC236}">
                <a16:creationId xmlns:a16="http://schemas.microsoft.com/office/drawing/2014/main" id="{9BFC16C4-AC9F-4BB5-87AD-A8497006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463"/>
            <a:ext cx="87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4000" dirty="0">
                <a:solidFill>
                  <a:srgbClr val="002060"/>
                </a:solidFill>
                <a:latin typeface="Calibri"/>
                <a:ea typeface="ＭＳ Ｐゴシック"/>
                <a:cs typeface="Arial"/>
              </a:rPr>
              <a:t>13</a:t>
            </a:r>
            <a:endParaRPr lang="en-US" altLang="en-US" sz="40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4017" name="Title 1">
            <a:extLst>
              <a:ext uri="{FF2B5EF4-FFF2-40B4-BE49-F238E27FC236}">
                <a16:creationId xmlns:a16="http://schemas.microsoft.com/office/drawing/2014/main" id="{DFC73BBB-DB3C-414F-B041-97A727B9B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914400"/>
            <a:ext cx="4079875" cy="2524125"/>
          </a:xfrm>
        </p:spPr>
        <p:txBody>
          <a:bodyPr/>
          <a:lstStyle/>
          <a:p>
            <a:r>
              <a:rPr lang="en-US" altLang="en-US" b="1" dirty="0"/>
              <a:t>Biomolecules</a:t>
            </a:r>
            <a:r>
              <a:rPr lang="en-US" altLang="en-US" sz="4800" b="1" dirty="0"/>
              <a:t> Notes </a:t>
            </a:r>
            <a:br>
              <a:rPr lang="en-US" altLang="en-US" sz="4800" b="1" dirty="0"/>
            </a:br>
            <a:r>
              <a:rPr lang="en-US" altLang="en-US" sz="4800" b="1"/>
              <a:t>page 13</a:t>
            </a:r>
            <a:endParaRPr lang="en-US" altLang="en-US" sz="4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14400"/>
            <a:ext cx="4199581" cy="56626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957716"/>
            <a:ext cx="4299099" cy="5619295"/>
          </a:xfrm>
          <a:prstGeom prst="rect">
            <a:avLst/>
          </a:prstGeom>
        </p:spPr>
      </p:pic>
      <p:sp>
        <p:nvSpPr>
          <p:cNvPr id="11" name="TextBox 53">
            <a:extLst>
              <a:ext uri="{FF2B5EF4-FFF2-40B4-BE49-F238E27FC236}">
                <a16:creationId xmlns:a16="http://schemas.microsoft.com/office/drawing/2014/main" id="{9BFC16C4-AC9F-4BB5-87AD-A8497006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928" y="103188"/>
            <a:ext cx="87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4000" dirty="0" smtClean="0">
                <a:solidFill>
                  <a:srgbClr val="002060"/>
                </a:solidFill>
                <a:latin typeface="Calibri"/>
                <a:ea typeface="ＭＳ Ｐゴシック"/>
                <a:cs typeface="Arial"/>
              </a:rPr>
              <a:t>14</a:t>
            </a:r>
            <a:endParaRPr lang="en-US" altLang="en-US" sz="40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29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7A5F-700D-444F-B62F-07184CE02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951" b="1">
                <a:solidFill>
                  <a:schemeClr val="accent1">
                    <a:lumMod val="50000"/>
                  </a:schemeClr>
                </a:solidFill>
              </a:rPr>
              <a:t>Topic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9B3495C2-AFAE-4764-B43D-42DE5CF25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75" y="2157413"/>
            <a:ext cx="6972300" cy="16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457200">
              <a:lnSpc>
                <a:spcPct val="115000"/>
              </a:lnSpc>
              <a:spcAft>
                <a:spcPts val="750"/>
              </a:spcAft>
              <a:defRPr/>
            </a:pPr>
            <a:r>
              <a:rPr lang="en-US" sz="4051" b="1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</a:t>
            </a:r>
            <a:r>
              <a:rPr lang="en-US" sz="4051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Biomolecules/Macromolecules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21">
            <a:extLst>
              <a:ext uri="{FF2B5EF4-FFF2-40B4-BE49-F238E27FC236}">
                <a16:creationId xmlns:a16="http://schemas.microsoft.com/office/drawing/2014/main" id="{B0686214-1980-4DAE-B5BA-9912311B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4020" name="Rectangle 30">
            <a:extLst>
              <a:ext uri="{FF2B5EF4-FFF2-40B4-BE49-F238E27FC236}">
                <a16:creationId xmlns:a16="http://schemas.microsoft.com/office/drawing/2014/main" id="{F085AD36-0527-4CA9-A1EC-53C21DF3A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021" name="Rectangle 9">
            <a:extLst>
              <a:ext uri="{FF2B5EF4-FFF2-40B4-BE49-F238E27FC236}">
                <a16:creationId xmlns:a16="http://schemas.microsoft.com/office/drawing/2014/main" id="{4313D6AC-69D2-4A6D-98EE-497A65922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4022" name="Rectangle 10">
            <a:extLst>
              <a:ext uri="{FF2B5EF4-FFF2-40B4-BE49-F238E27FC236}">
                <a16:creationId xmlns:a16="http://schemas.microsoft.com/office/drawing/2014/main" id="{D236DE85-1E87-43E0-B126-9E62568C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1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0" hangingPunct="0"/>
            <a:r>
              <a:rPr lang="en-US" altLang="en-US">
                <a:ea typeface="ＭＳ Ｐゴシック" panose="020B0600070205080204" pitchFamily="34" charset="-128"/>
              </a:rPr>
              <a:t>					</a:t>
            </a:r>
          </a:p>
          <a:p>
            <a:pPr eaLnBrk="0" hangingPunct="0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4023" name="TextBox 53">
            <a:extLst>
              <a:ext uri="{FF2B5EF4-FFF2-40B4-BE49-F238E27FC236}">
                <a16:creationId xmlns:a16="http://schemas.microsoft.com/office/drawing/2014/main" id="{9BFC16C4-AC9F-4BB5-87AD-A8497006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463"/>
            <a:ext cx="87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4000" dirty="0" smtClean="0">
                <a:solidFill>
                  <a:srgbClr val="002060"/>
                </a:solidFill>
                <a:latin typeface="Calibri"/>
                <a:ea typeface="ＭＳ Ｐゴシック"/>
                <a:cs typeface="Arial"/>
              </a:rPr>
              <a:t>15</a:t>
            </a:r>
            <a:endParaRPr lang="en-US" altLang="en-US" sz="40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9BFC16C4-AC9F-4BB5-87AD-A8497006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928" y="103188"/>
            <a:ext cx="87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4000" dirty="0" smtClean="0">
                <a:solidFill>
                  <a:srgbClr val="002060"/>
                </a:solidFill>
                <a:latin typeface="Calibri"/>
                <a:ea typeface="ＭＳ Ｐゴシック"/>
                <a:cs typeface="Arial"/>
              </a:rPr>
              <a:t>16</a:t>
            </a:r>
            <a:endParaRPr lang="en-US" altLang="en-US" sz="40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01699"/>
            <a:ext cx="4405086" cy="5772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9894" y="914400"/>
            <a:ext cx="4380572" cy="576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itle 1">
            <a:extLst>
              <a:ext uri="{FF2B5EF4-FFF2-40B4-BE49-F238E27FC236}">
                <a16:creationId xmlns:a16="http://schemas.microsoft.com/office/drawing/2014/main" id="{AC910E12-428B-4F77-8F62-77CC4ABA3D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312" y="76200"/>
            <a:ext cx="5413829" cy="106680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7030A0"/>
                </a:solidFill>
              </a:rPr>
              <a:t>Wednesday 8-21-19</a:t>
            </a:r>
          </a:p>
        </p:txBody>
      </p:sp>
      <p:sp>
        <p:nvSpPr>
          <p:cNvPr id="43011" name="Subtitle 2">
            <a:extLst>
              <a:ext uri="{FF2B5EF4-FFF2-40B4-BE49-F238E27FC236}">
                <a16:creationId xmlns:a16="http://schemas.microsoft.com/office/drawing/2014/main" id="{F6614ADC-35BC-4421-A9D5-8C74BC92D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312" y="1143000"/>
            <a:ext cx="5566374" cy="1367971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Pick up notes &amp; get your journals.</a:t>
            </a:r>
            <a:endParaRPr lang="en-US" sz="1200" b="1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en-US" sz="1200" b="1" dirty="0"/>
          </a:p>
        </p:txBody>
      </p:sp>
      <p:sp>
        <p:nvSpPr>
          <p:cNvPr id="3" name="Rectangle 2"/>
          <p:cNvSpPr/>
          <p:nvPr/>
        </p:nvSpPr>
        <p:spPr>
          <a:xfrm>
            <a:off x="864959" y="4618043"/>
            <a:ext cx="789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You will need a green, yellow, red &amp; blue colored pencil today (check your box </a:t>
            </a:r>
            <a:r>
              <a:rPr lang="en-US" sz="2800" b="1" dirty="0">
                <a:solidFill>
                  <a:srgbClr val="7030A0"/>
                </a:solidFill>
                <a:sym typeface="Wingdings" panose="05000000000000000000" pitchFamily="2" charset="2"/>
              </a:rPr>
              <a:t>)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5" name="Picture 4" descr="Image result for biomolecule me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5" r="1015" b="27062"/>
          <a:stretch/>
        </p:blipFill>
        <p:spPr bwMode="auto">
          <a:xfrm>
            <a:off x="5488968" y="117952"/>
            <a:ext cx="3655032" cy="220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0312" y="2456402"/>
            <a:ext cx="8933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sz="3200" b="1" dirty="0" smtClean="0">
                <a:latin typeface="+mj-lt"/>
              </a:rPr>
              <a:t>Discussion questions:</a:t>
            </a:r>
            <a:endParaRPr lang="en-US" sz="3200" b="1" dirty="0">
              <a:latin typeface="+mj-lt"/>
            </a:endParaRP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3200" b="1" u="sng" dirty="0">
                <a:latin typeface="+mj-lt"/>
              </a:rPr>
              <a:t>The building blocks for polymers are: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3200" b="1" u="sng" dirty="0">
                <a:latin typeface="+mj-lt"/>
              </a:rPr>
              <a:t>The four types of macromolecules are:</a:t>
            </a:r>
            <a:endParaRPr lang="en-US" sz="3200" b="1" u="sng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Title 1">
            <a:extLst>
              <a:ext uri="{FF2B5EF4-FFF2-40B4-BE49-F238E27FC236}">
                <a16:creationId xmlns:a16="http://schemas.microsoft.com/office/drawing/2014/main" id="{1DDBD61C-2C6B-486E-8BB2-BA3D3A6501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4600" y="152400"/>
            <a:ext cx="6286500" cy="933450"/>
          </a:xfrm>
        </p:spPr>
        <p:txBody>
          <a:bodyPr/>
          <a:lstStyle/>
          <a:p>
            <a:pPr eaLnBrk="1" hangingPunct="1"/>
            <a:r>
              <a:rPr lang="en-US" altLang="en-US" sz="4800" b="1" dirty="0"/>
              <a:t>Wednesday </a:t>
            </a:r>
            <a:r>
              <a:rPr lang="en-US" altLang="en-US" sz="4800" b="1" dirty="0" smtClean="0"/>
              <a:t>8-21-19</a:t>
            </a:r>
            <a:endParaRPr lang="en-US" altLang="en-US" sz="2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92E0C-930C-4420-88E4-6E320A5194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7925" y="1143000"/>
            <a:ext cx="6581775" cy="5715000"/>
          </a:xfrm>
        </p:spPr>
        <p:txBody>
          <a:bodyPr rtlCol="0">
            <a:noAutofit/>
          </a:bodyPr>
          <a:lstStyle/>
          <a:p>
            <a:pPr marL="342900" indent="-342900" defTabSz="91424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/>
              <a:t>Objective</a:t>
            </a:r>
          </a:p>
          <a:p>
            <a:pPr marL="1033463" lvl="1" indent="-342900" algn="l" defTabSz="91424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dirty="0"/>
              <a:t>We will compare the functions of the different types of biomolecules.</a:t>
            </a:r>
          </a:p>
          <a:p>
            <a:pPr marL="347663" indent="-342900" defTabSz="91424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000" b="1" dirty="0"/>
              <a:t>Product</a:t>
            </a:r>
          </a:p>
          <a:p>
            <a:pPr marL="1033463" lvl="1" indent="-342900" algn="l" defTabSz="914240" eaLnBrk="1" fontAlgn="auto" hangingPunct="1"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3200" b="1" dirty="0"/>
              <a:t>I will differentiate between the four types of biomolecules.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999">
              <a:srgbClr val="CC99FF"/>
            </a:gs>
            <a:gs pos="100000">
              <a:schemeClr val="accent6">
                <a:lumMod val="20000"/>
                <a:lumOff val="80000"/>
              </a:schemeClr>
            </a:gs>
            <a:gs pos="91993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6999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935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Acids: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92" y="1544407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RNA </a:t>
            </a:r>
            <a:r>
              <a:rPr lang="en-US" dirty="0"/>
              <a:t>strands are usually </a:t>
            </a:r>
            <a:r>
              <a:rPr lang="en-US" b="1" u="sng" dirty="0">
                <a:solidFill>
                  <a:srgbClr val="0070C0"/>
                </a:solidFill>
              </a:rPr>
              <a:t>shorter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than the long DNA strands and often carry genetic information (like photocopies) from </a:t>
            </a:r>
            <a:r>
              <a:rPr lang="en-US" b="1" u="sng" dirty="0">
                <a:solidFill>
                  <a:srgbClr val="0070C0"/>
                </a:solidFill>
              </a:rPr>
              <a:t>DNA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/>
              <a:t>to other </a:t>
            </a:r>
            <a:r>
              <a:rPr lang="en-US" b="1" u="sng" dirty="0">
                <a:solidFill>
                  <a:srgbClr val="0070C0"/>
                </a:solidFill>
              </a:rPr>
              <a:t>parts of the cell</a:t>
            </a:r>
            <a:r>
              <a:rPr lang="en-US" dirty="0"/>
              <a:t>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dirty="0" smtClean="0"/>
              <a:t>Some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types of RNA act as "</a:t>
            </a:r>
            <a:r>
              <a:rPr lang="en-US" b="1" u="sng" dirty="0">
                <a:solidFill>
                  <a:srgbClr val="0070C0"/>
                </a:solidFill>
              </a:rPr>
              <a:t>ribozymes</a:t>
            </a:r>
            <a:r>
              <a:rPr lang="en-US" dirty="0">
                <a:solidFill>
                  <a:srgbClr val="000000"/>
                </a:solidFill>
              </a:rPr>
              <a:t>" enzymes made of nucleic acid. Enzymes can </a:t>
            </a:r>
            <a:r>
              <a:rPr lang="en-US" b="1" u="sng" dirty="0">
                <a:solidFill>
                  <a:srgbClr val="0070C0"/>
                </a:solidFill>
              </a:rPr>
              <a:t>catalyze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chemical reactions. Many enzymes in the cell are made of </a:t>
            </a:r>
            <a:r>
              <a:rPr lang="en-US" b="1" u="sng" dirty="0">
                <a:solidFill>
                  <a:srgbClr val="0070C0"/>
                </a:solidFill>
              </a:rPr>
              <a:t>protein</a:t>
            </a:r>
            <a:r>
              <a:rPr lang="en-US" b="1" dirty="0" smtClean="0">
                <a:solidFill>
                  <a:srgbClr val="00B050"/>
                </a:solidFill>
              </a:rPr>
              <a:t>.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4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999">
              <a:srgbClr val="CC99FF"/>
            </a:gs>
            <a:gs pos="100000">
              <a:schemeClr val="accent6">
                <a:lumMod val="20000"/>
                <a:lumOff val="80000"/>
              </a:schemeClr>
            </a:gs>
            <a:gs pos="91993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6999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935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Acids: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982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There </a:t>
            </a:r>
            <a:r>
              <a:rPr lang="en-US" sz="3600" dirty="0"/>
              <a:t>are some ribozymes that can self-replicate or build other </a:t>
            </a:r>
            <a:r>
              <a:rPr lang="en-US" sz="3600" b="1" u="sng" dirty="0">
                <a:solidFill>
                  <a:srgbClr val="0070C0"/>
                </a:solidFill>
              </a:rPr>
              <a:t>RNA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molecules.</a:t>
            </a:r>
            <a:endParaRPr lang="en-US" sz="3600" b="1" dirty="0">
              <a:solidFill>
                <a:srgbClr val="00B050"/>
              </a:solidFill>
            </a:endParaRPr>
          </a:p>
          <a:p>
            <a:pPr>
              <a:defRPr/>
            </a:pPr>
            <a:r>
              <a:rPr lang="en-US" sz="3600" dirty="0"/>
              <a:t>Some can "stick"</a:t>
            </a:r>
            <a:r>
              <a:rPr lang="en-US" sz="3600" dirty="0">
                <a:solidFill>
                  <a:srgbClr val="000000"/>
                </a:solidFill>
              </a:rPr>
              <a:t> to </a:t>
            </a:r>
            <a:r>
              <a:rPr lang="en-US" sz="3600" b="1" u="sng" dirty="0">
                <a:solidFill>
                  <a:srgbClr val="0070C0"/>
                </a:solidFill>
              </a:rPr>
              <a:t>amino acids</a:t>
            </a:r>
            <a:r>
              <a:rPr lang="en-US" sz="3600" dirty="0">
                <a:solidFill>
                  <a:srgbClr val="000000"/>
                </a:solidFill>
              </a:rPr>
              <a:t> </a:t>
            </a:r>
            <a:r>
              <a:rPr lang="en-US" sz="3600" dirty="0"/>
              <a:t>helping them to speed up the reactions that involve proteins. </a:t>
            </a:r>
          </a:p>
        </p:txBody>
      </p:sp>
    </p:spTree>
    <p:extLst>
      <p:ext uri="{BB962C8B-B14F-4D97-AF65-F5344CB8AC3E}">
        <p14:creationId xmlns:p14="http://schemas.microsoft.com/office/powerpoint/2010/main" val="24086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999">
              <a:srgbClr val="CC99FF"/>
            </a:gs>
            <a:gs pos="100000">
              <a:schemeClr val="accent6">
                <a:lumMod val="20000"/>
                <a:lumOff val="80000"/>
              </a:schemeClr>
            </a:gs>
            <a:gs pos="91993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6999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935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Nucleic Acids: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RNA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179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</a:rPr>
              <a:t>RNA strands can be found in </a:t>
            </a:r>
            <a:r>
              <a:rPr lang="en-US" sz="3600" b="1" u="sng" dirty="0">
                <a:solidFill>
                  <a:srgbClr val="0070C0"/>
                </a:solidFill>
              </a:rPr>
              <a:t>single stranded</a:t>
            </a:r>
            <a:r>
              <a:rPr lang="en-US" sz="3600" dirty="0">
                <a:solidFill>
                  <a:srgbClr val="000000"/>
                </a:solidFill>
              </a:rPr>
              <a:t> and </a:t>
            </a:r>
            <a:r>
              <a:rPr lang="en-US" sz="3600" b="1" u="sng" dirty="0">
                <a:solidFill>
                  <a:srgbClr val="0070C0"/>
                </a:solidFill>
              </a:rPr>
              <a:t>double stranded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form in the cell.</a:t>
            </a: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</a:rPr>
              <a:t>Just like DNA, sugar and phosphate groups make up the </a:t>
            </a:r>
            <a:r>
              <a:rPr lang="en-US" sz="3600" b="1" u="sng" dirty="0">
                <a:solidFill>
                  <a:srgbClr val="0070C0"/>
                </a:solidFill>
              </a:rPr>
              <a:t>backbone</a:t>
            </a:r>
            <a:r>
              <a:rPr lang="en-US" sz="3600" dirty="0">
                <a:solidFill>
                  <a:srgbClr val="000000"/>
                </a:solidFill>
              </a:rPr>
              <a:t>. </a:t>
            </a:r>
            <a:endParaRPr lang="en-US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</a:rPr>
              <a:t>RNA strands can base pair with other </a:t>
            </a:r>
            <a:r>
              <a:rPr lang="en-US" sz="3600" b="1" u="sng" dirty="0">
                <a:solidFill>
                  <a:srgbClr val="0070C0"/>
                </a:solidFill>
              </a:rPr>
              <a:t>DNA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or </a:t>
            </a:r>
            <a:r>
              <a:rPr lang="en-US" sz="3600" b="1" u="sng" dirty="0">
                <a:solidFill>
                  <a:srgbClr val="0070C0"/>
                </a:solidFill>
              </a:rPr>
              <a:t>RNA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</a:rPr>
              <a:t>strands, if they are complementary. </a:t>
            </a:r>
            <a:endParaRPr lang="en-US" sz="3600" dirty="0"/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b="1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3600" dirty="0"/>
          </a:p>
          <a:p>
            <a:pPr>
              <a:buFontTx/>
              <a:buChar char="•"/>
              <a:defRPr/>
            </a:pPr>
            <a:endParaRPr lang="en-US" sz="3600" dirty="0"/>
          </a:p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  <a:p>
            <a:pPr marL="36195" indent="0"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None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7570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4999">
              <a:srgbClr val="CC99FF"/>
            </a:gs>
            <a:gs pos="100000">
              <a:schemeClr val="accent6">
                <a:lumMod val="20000"/>
                <a:lumOff val="80000"/>
              </a:schemeClr>
            </a:gs>
            <a:gs pos="91993">
              <a:schemeClr val="accent6">
                <a:lumMod val="20000"/>
                <a:lumOff val="80000"/>
              </a:schemeClr>
            </a:gs>
            <a:gs pos="0">
              <a:schemeClr val="accent1">
                <a:lumMod val="5000"/>
                <a:lumOff val="95000"/>
              </a:schemeClr>
            </a:gs>
            <a:gs pos="76999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9654"/>
            <a:ext cx="8229600" cy="845035"/>
          </a:xfrm>
        </p:spPr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RNA World Hypothesis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2179"/>
            <a:ext cx="8417216" cy="4525962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</a:rPr>
              <a:t>Because some RNA can self-replicate and catalyze reactions, some scientists believe that </a:t>
            </a:r>
            <a:r>
              <a:rPr lang="en-US" sz="3600" b="1" u="sng" dirty="0">
                <a:solidFill>
                  <a:srgbClr val="0070C0"/>
                </a:solidFill>
              </a:rPr>
              <a:t>primitive RNA</a:t>
            </a:r>
            <a:r>
              <a:rPr lang="en-US" sz="3600" dirty="0">
                <a:solidFill>
                  <a:srgbClr val="000000"/>
                </a:solidFill>
              </a:rPr>
              <a:t> was one of the first molecules to carry genetic information in very primitive organisms. </a:t>
            </a:r>
          </a:p>
          <a:p>
            <a:pPr>
              <a:defRPr/>
            </a:pPr>
            <a:r>
              <a:rPr lang="en-US" sz="3600" dirty="0"/>
              <a:t>Some believe that RNA was used in living things before </a:t>
            </a:r>
            <a:r>
              <a:rPr lang="en-US" sz="3600" b="1" u="sng" dirty="0">
                <a:solidFill>
                  <a:srgbClr val="0070C0"/>
                </a:solidFill>
              </a:rPr>
              <a:t>DNA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and </a:t>
            </a:r>
            <a:r>
              <a:rPr lang="en-US" sz="3600" b="1" u="sng" dirty="0">
                <a:solidFill>
                  <a:srgbClr val="0070C0"/>
                </a:solidFill>
              </a:rPr>
              <a:t>proteins</a:t>
            </a:r>
            <a:r>
              <a:rPr lang="en-US" sz="3600" dirty="0"/>
              <a:t>. 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endParaRPr lang="en-US" sz="3600" b="1" dirty="0">
              <a:solidFill>
                <a:srgbClr val="00B050"/>
              </a:solidFill>
            </a:endParaRPr>
          </a:p>
          <a:p>
            <a:pPr>
              <a:defRPr/>
            </a:pPr>
            <a:endParaRPr lang="en-US" sz="3600" dirty="0"/>
          </a:p>
          <a:p>
            <a:pPr>
              <a:buFontTx/>
              <a:buChar char="•"/>
              <a:defRPr/>
            </a:pPr>
            <a:endParaRPr lang="en-US" sz="3600" dirty="0"/>
          </a:p>
          <a:p>
            <a:pPr>
              <a:defRPr/>
            </a:pPr>
            <a:endParaRPr lang="en-US" sz="3600" dirty="0">
              <a:solidFill>
                <a:srgbClr val="000000"/>
              </a:solidFill>
            </a:endParaRPr>
          </a:p>
          <a:p>
            <a:pPr marL="36195" indent="0">
              <a:buNone/>
              <a:defRPr/>
            </a:pPr>
            <a:endParaRPr lang="en-US" sz="1000" dirty="0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sz="3600" dirty="0"/>
          </a:p>
          <a:p>
            <a:pPr marL="36195" indent="0">
              <a:buNone/>
              <a:defRPr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965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871537" y="363537"/>
            <a:ext cx="740092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Protein: </a:t>
            </a:r>
            <a:r>
              <a:rPr kumimoji="0" lang="en-US" alt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222625" y="1654175"/>
            <a:ext cx="5708297" cy="2454275"/>
            <a:chOff x="3222626" y="1503883"/>
            <a:chExt cx="5153660" cy="2124687"/>
          </a:xfrm>
        </p:grpSpPr>
        <p:sp>
          <p:nvSpPr>
            <p:cNvPr id="5" name="Speech Bubble: Rectangle 4"/>
            <p:cNvSpPr/>
            <p:nvPr/>
          </p:nvSpPr>
          <p:spPr>
            <a:xfrm>
              <a:off x="3222626" y="1503883"/>
              <a:ext cx="5153660" cy="2124687"/>
            </a:xfrm>
            <a:prstGeom prst="wedgeRectCallou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3410858" y="1707485"/>
              <a:ext cx="4965428" cy="1306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Monomer: ________________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Polymers: chains of amino acids known as _____________ or ___________________</a:t>
              </a:r>
              <a:endPara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00" y="2735248"/>
            <a:ext cx="2938463" cy="279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2213" y="1798560"/>
            <a:ext cx="2923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Amino Acids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6439" y="2735248"/>
            <a:ext cx="1750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Proteins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32500" y="2725611"/>
            <a:ext cx="28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Polypeptides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95085" y="169863"/>
            <a:ext cx="8258629" cy="112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6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Protein: </a:t>
            </a:r>
            <a:r>
              <a:rPr kumimoji="0" lang="en-US" alt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anose="030609020405020702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57" r="48254" b="20804"/>
          <a:stretch>
            <a:fillRect/>
          </a:stretch>
        </p:blipFill>
        <p:spPr bwMode="auto">
          <a:xfrm>
            <a:off x="5785757" y="1587272"/>
            <a:ext cx="2579688" cy="169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33829" y="3324959"/>
            <a:ext cx="8519885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support, </a:t>
            </a:r>
            <a:r>
              <a:rPr kumimoji="0" lang="en-US" altLang="en-US" sz="4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enzymes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defense, </a:t>
            </a:r>
            <a:r>
              <a:rPr lang="en-US" altLang="en-US" sz="40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kumimoji="0" lang="en-US" altLang="en-US" sz="40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endParaRPr kumimoji="0" lang="en-US" altLang="en-US" sz="40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5" y="1472973"/>
            <a:ext cx="3949700" cy="191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6" name="Picture 12" descr="http://static.ddmcdn.com/gif/cell-enzyme.gif">
            <a:extLst>
              <a:ext uri="{FF2B5EF4-FFF2-40B4-BE49-F238E27FC236}">
                <a16:creationId xmlns:a16="http://schemas.microsoft.com/office/drawing/2014/main" id="{66C0A44B-AADC-4FB0-A86E-29AEE62D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785" y="5355086"/>
            <a:ext cx="2550885" cy="1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03-11-StructuralProteinHair">
            <a:extLst>
              <a:ext uri="{FF2B5EF4-FFF2-40B4-BE49-F238E27FC236}">
                <a16:creationId xmlns:a16="http://schemas.microsoft.com/office/drawing/2014/main" id="{E66445F3-B20E-48F7-B4EA-E5CC79D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785" y="5343593"/>
            <a:ext cx="1790700" cy="121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62297845-9A60-4687-AE17-60BD1E0F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148" r="24402" b="9752"/>
          <a:stretch>
            <a:fillRect/>
          </a:stretch>
        </p:blipFill>
        <p:spPr bwMode="auto">
          <a:xfrm>
            <a:off x="7532913" y="5445348"/>
            <a:ext cx="1447800" cy="12922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930E2257-D96D-480B-A9EB-38EAA560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2644" r="2519" b="10909"/>
          <a:stretch>
            <a:fillRect/>
          </a:stretch>
        </p:blipFill>
        <p:spPr bwMode="auto">
          <a:xfrm>
            <a:off x="335011" y="5425222"/>
            <a:ext cx="1614531" cy="1303398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5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49" name="Picture 3" descr="03-11-StructuralProteinHair">
            <a:extLst>
              <a:ext uri="{FF2B5EF4-FFF2-40B4-BE49-F238E27FC236}">
                <a16:creationId xmlns:a16="http://schemas.microsoft.com/office/drawing/2014/main" id="{E66445F3-B20E-48F7-B4EA-E5CC79DE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35814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50" name="Picture 5">
            <a:extLst>
              <a:ext uri="{FF2B5EF4-FFF2-40B4-BE49-F238E27FC236}">
                <a16:creationId xmlns:a16="http://schemas.microsoft.com/office/drawing/2014/main" id="{62297845-9A60-4687-AE17-60BD1E0FB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" t="2148" r="24402" b="9752"/>
          <a:stretch>
            <a:fillRect/>
          </a:stretch>
        </p:blipFill>
        <p:spPr bwMode="auto">
          <a:xfrm>
            <a:off x="2133600" y="3657600"/>
            <a:ext cx="2895600" cy="258445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1" name="Picture 6">
            <a:extLst>
              <a:ext uri="{FF2B5EF4-FFF2-40B4-BE49-F238E27FC236}">
                <a16:creationId xmlns:a16="http://schemas.microsoft.com/office/drawing/2014/main" id="{930E2257-D96D-480B-A9EB-38EAA5603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" t="2644" r="2519" b="10909"/>
          <a:stretch>
            <a:fillRect/>
          </a:stretch>
        </p:blipFill>
        <p:spPr bwMode="auto">
          <a:xfrm>
            <a:off x="6096000" y="3733800"/>
            <a:ext cx="2743200" cy="2214563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Text Box 8">
            <a:extLst>
              <a:ext uri="{FF2B5EF4-FFF2-40B4-BE49-F238E27FC236}">
                <a16:creationId xmlns:a16="http://schemas.microsoft.com/office/drawing/2014/main" id="{0287779B-0F16-4B4B-9BA4-4A30171B9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590925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+mn-cs"/>
              </a:rPr>
              <a:t>Structure</a:t>
            </a:r>
          </a:p>
        </p:txBody>
      </p:sp>
      <p:sp>
        <p:nvSpPr>
          <p:cNvPr id="55305" name="Text Box 9">
            <a:extLst>
              <a:ext uri="{FF2B5EF4-FFF2-40B4-BE49-F238E27FC236}">
                <a16:creationId xmlns:a16="http://schemas.microsoft.com/office/drawing/2014/main" id="{260C8E12-81B2-46E0-8CF2-A628FC3A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867400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+mn-cs"/>
              </a:rPr>
              <a:t>Movement</a:t>
            </a:r>
          </a:p>
        </p:txBody>
      </p:sp>
      <p:sp>
        <p:nvSpPr>
          <p:cNvPr id="55306" name="Text Box 10">
            <a:extLst>
              <a:ext uri="{FF2B5EF4-FFF2-40B4-BE49-F238E27FC236}">
                <a16:creationId xmlns:a16="http://schemas.microsoft.com/office/drawing/2014/main" id="{BFFFBEB7-E0FD-4DA1-8ED7-2B5860636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0888" y="914400"/>
            <a:ext cx="17526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+mn-cs"/>
              </a:rPr>
              <a:t>Enzymes</a:t>
            </a:r>
          </a:p>
        </p:txBody>
      </p:sp>
      <p:sp>
        <p:nvSpPr>
          <p:cNvPr id="55307" name="Text Box 11">
            <a:extLst>
              <a:ext uri="{FF2B5EF4-FFF2-40B4-BE49-F238E27FC236}">
                <a16:creationId xmlns:a16="http://schemas.microsoft.com/office/drawing/2014/main" id="{D6B14C8F-1CF3-4F6C-9270-B362EC66B9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313" y="5948363"/>
            <a:ext cx="1714500" cy="457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00000"/>
                </a:solidFill>
                <a:latin typeface="+mj-lt"/>
                <a:cs typeface="+mn-cs"/>
              </a:rPr>
              <a:t>Transport</a:t>
            </a:r>
          </a:p>
        </p:txBody>
      </p:sp>
      <p:pic>
        <p:nvPicPr>
          <p:cNvPr id="206856" name="Picture 12" descr="http://static.ddmcdn.com/gif/cell-enzyme.gif">
            <a:extLst>
              <a:ext uri="{FF2B5EF4-FFF2-40B4-BE49-F238E27FC236}">
                <a16:creationId xmlns:a16="http://schemas.microsoft.com/office/drawing/2014/main" id="{66C0A44B-AADC-4FB0-A86E-29AEE62D5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1457325"/>
            <a:ext cx="4000500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857" name="Rectangle 2">
            <a:extLst>
              <a:ext uri="{FF2B5EF4-FFF2-40B4-BE49-F238E27FC236}">
                <a16:creationId xmlns:a16="http://schemas.microsoft.com/office/drawing/2014/main" id="{D2AA0604-94D9-4B75-9985-5071811FE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9900" y="25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Functions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 autoUpdateAnimBg="0"/>
      <p:bldP spid="55305" grpId="0" autoUpdateAnimBg="0"/>
      <p:bldP spid="55306" grpId="0" autoUpdateAnimBg="0"/>
      <p:bldP spid="5530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C00B1-1A2E-44EF-AD98-AD62715EC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951" b="1">
                <a:solidFill>
                  <a:schemeClr val="accent1">
                    <a:lumMod val="50000"/>
                  </a:schemeClr>
                </a:solidFill>
              </a:rPr>
              <a:t>Vocabulary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5838C375-6604-4DDD-9ECA-EC5E1B30BC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828800"/>
            <a:ext cx="7858125" cy="4257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457200">
              <a:defRPr/>
            </a:pPr>
            <a:r>
              <a:rPr lang="en-US" sz="4051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Vocabulary</a:t>
            </a:r>
            <a:r>
              <a:rPr lang="en-US" sz="405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biomolecule, </a:t>
            </a:r>
            <a:r>
              <a:rPr lang="en-US" sz="4400" b="1" dirty="0">
                <a:solidFill>
                  <a:srgbClr val="00B050"/>
                </a:solidFill>
                <a:latin typeface="Calibri" charset="0"/>
                <a:ea typeface="ＭＳ Ｐゴシック" charset="0"/>
              </a:rPr>
              <a:t>macromolecule, monomer, polymer, carbohydrate, lipid, protein, nucleic acid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21">
            <a:extLst>
              <a:ext uri="{FF2B5EF4-FFF2-40B4-BE49-F238E27FC236}">
                <a16:creationId xmlns:a16="http://schemas.microsoft.com/office/drawing/2014/main" id="{B0686214-1980-4DAE-B5BA-9912311B0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latin typeface="Corbel" panose="020B0503020204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4020" name="Rectangle 30">
            <a:extLst>
              <a:ext uri="{FF2B5EF4-FFF2-40B4-BE49-F238E27FC236}">
                <a16:creationId xmlns:a16="http://schemas.microsoft.com/office/drawing/2014/main" id="{F085AD36-0527-4CA9-A1EC-53C21DF3A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1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en-US" altLang="en-US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021" name="Rectangle 9">
            <a:extLst>
              <a:ext uri="{FF2B5EF4-FFF2-40B4-BE49-F238E27FC236}">
                <a16:creationId xmlns:a16="http://schemas.microsoft.com/office/drawing/2014/main" id="{4313D6AC-69D2-4A6D-98EE-497A65922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4022" name="Rectangle 10">
            <a:extLst>
              <a:ext uri="{FF2B5EF4-FFF2-40B4-BE49-F238E27FC236}">
                <a16:creationId xmlns:a16="http://schemas.microsoft.com/office/drawing/2014/main" id="{D236DE85-1E87-43E0-B126-9E62568C6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endParaRPr lang="en-US" altLang="en-US" sz="11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eaLnBrk="0" hangingPunct="0"/>
            <a:r>
              <a:rPr lang="en-US" altLang="en-US">
                <a:ea typeface="ＭＳ Ｐゴシック" panose="020B0600070205080204" pitchFamily="34" charset="-128"/>
              </a:rPr>
              <a:t>					</a:t>
            </a:r>
          </a:p>
          <a:p>
            <a:pPr eaLnBrk="0" hangingPunct="0"/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14023" name="TextBox 53">
            <a:extLst>
              <a:ext uri="{FF2B5EF4-FFF2-40B4-BE49-F238E27FC236}">
                <a16:creationId xmlns:a16="http://schemas.microsoft.com/office/drawing/2014/main" id="{9BFC16C4-AC9F-4BB5-87AD-A8497006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44463"/>
            <a:ext cx="87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4000" dirty="0" smtClean="0">
                <a:solidFill>
                  <a:srgbClr val="002060"/>
                </a:solidFill>
                <a:latin typeface="Calibri"/>
                <a:ea typeface="ＭＳ Ｐゴシック"/>
                <a:cs typeface="Arial"/>
              </a:rPr>
              <a:t>17</a:t>
            </a:r>
            <a:endParaRPr lang="en-US" altLang="en-US" sz="40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TextBox 53">
            <a:extLst>
              <a:ext uri="{FF2B5EF4-FFF2-40B4-BE49-F238E27FC236}">
                <a16:creationId xmlns:a16="http://schemas.microsoft.com/office/drawing/2014/main" id="{9BFC16C4-AC9F-4BB5-87AD-A8497006E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928" y="103188"/>
            <a:ext cx="871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4000" dirty="0" smtClean="0">
                <a:solidFill>
                  <a:srgbClr val="002060"/>
                </a:solidFill>
                <a:latin typeface="Calibri"/>
                <a:ea typeface="ＭＳ Ｐゴシック"/>
                <a:cs typeface="Arial"/>
              </a:rPr>
              <a:t>18</a:t>
            </a:r>
            <a:endParaRPr lang="en-US" altLang="en-US" sz="4000" dirty="0">
              <a:solidFill>
                <a:srgbClr val="00206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811213"/>
            <a:ext cx="4454040" cy="58218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772" y="1459933"/>
            <a:ext cx="35909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0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4">
            <a:extLst>
              <a:ext uri="{FF2B5EF4-FFF2-40B4-BE49-F238E27FC236}">
                <a16:creationId xmlns:a16="http://schemas.microsoft.com/office/drawing/2014/main" id="{1C2DE796-3C28-4AB7-991D-74FA57FB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57698" name="YO244P1e9QM">
            <a:extLst>
              <a:ext uri="{FF2B5EF4-FFF2-40B4-BE49-F238E27FC236}">
                <a16:creationId xmlns:a16="http://schemas.microsoft.com/office/drawing/2014/main" id="{7A9B7B02-881E-47E4-8B9F-A8A067D50C63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0" y="0"/>
            <a:ext cx="913765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7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576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69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7698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200"/>
            <a:ext cx="8305800" cy="76200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Table of Contents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80282"/>
              </p:ext>
            </p:extLst>
          </p:nvPr>
        </p:nvGraphicFramePr>
        <p:xfrm>
          <a:off x="4572000" y="965200"/>
          <a:ext cx="4191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582"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Right</a:t>
                      </a:r>
                      <a:r>
                        <a:rPr lang="en-US" sz="2000" baseline="0" dirty="0"/>
                        <a:t> Page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Lab Safety Notes Pt. 2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400" b="1" dirty="0"/>
                        <a:t>Scientific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400" b="1" dirty="0"/>
                        <a:t>Unit 1 Cells &amp; Viruses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 dirty="0">
                          <a:latin typeface="Corbel"/>
                        </a:rPr>
                        <a:t>Characteristics of Life</a:t>
                      </a:r>
                      <a:endParaRPr lang="en-US" sz="2000" b="0" i="0" u="none" strike="noStrike" noProof="0" dirty="0">
                        <a:latin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82110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noProof="0" dirty="0">
                          <a:latin typeface="Corbel"/>
                        </a:rPr>
                        <a:t>Characteristics of Life HW</a:t>
                      </a:r>
                      <a:endParaRPr lang="en-US" sz="2000" b="0" i="0" u="none" strike="noStrike" noProof="0" dirty="0">
                        <a:latin typeface="Corbe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0184936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Organization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12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112716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Carbohydrates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14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342647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Nucleic</a:t>
                      </a:r>
                      <a:r>
                        <a:rPr lang="en-US" sz="2800" b="1" baseline="0" dirty="0" smtClean="0"/>
                        <a:t> Acids (DNA)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16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752437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Proteins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18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8465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87469"/>
              </p:ext>
            </p:extLst>
          </p:nvPr>
        </p:nvGraphicFramePr>
        <p:xfrm>
          <a:off x="342900" y="965200"/>
          <a:ext cx="4191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1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6582">
                <a:tc>
                  <a:txBody>
                    <a:bodyPr/>
                    <a:lstStyle/>
                    <a:p>
                      <a:r>
                        <a:rPr lang="en-US" sz="2800" dirty="0"/>
                        <a:t>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Left Page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/>
                        <a:t>Lab Safety Notes Pt.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Latin Root Words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182110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400" b="1" dirty="0"/>
                        <a:t>Characteristics of Life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1266742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Organization of Life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11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220435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Biomolecule</a:t>
                      </a:r>
                      <a:r>
                        <a:rPr lang="en-US" sz="2400" b="1" baseline="0" dirty="0" smtClean="0"/>
                        <a:t> Notes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13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4315937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Lipids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15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512249"/>
                  </a:ext>
                </a:extLst>
              </a:tr>
              <a:tr h="48530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Nucleic</a:t>
                      </a:r>
                      <a:r>
                        <a:rPr lang="en-US" sz="2400" b="1" baseline="0" dirty="0" smtClean="0"/>
                        <a:t> Acids (RNA)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17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75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6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5BF6-17D2-466E-9C10-8BC0A02CA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951" b="1">
                <a:solidFill>
                  <a:schemeClr val="accent1">
                    <a:lumMod val="50000"/>
                  </a:schemeClr>
                </a:solidFill>
              </a:rPr>
              <a:t>EQ (Essential Question)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219E295-7AAA-4712-BDB9-2D2D7365D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050" y="2133600"/>
            <a:ext cx="7753350" cy="2362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68598" tIns="34299" rIns="68598" bIns="34299"/>
          <a:lstStyle/>
          <a:p>
            <a:pPr defTabSz="457200">
              <a:defRPr/>
            </a:pPr>
            <a:r>
              <a:rPr lang="en-US" sz="4051" b="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</a:t>
            </a:r>
            <a:r>
              <a:rPr lang="en-US" sz="4051" dirty="0">
                <a:solidFill>
                  <a:srgbClr val="374C8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solidFill>
                  <a:srgbClr val="00B050"/>
                </a:solidFill>
                <a:latin typeface="Calibri" charset="0"/>
                <a:ea typeface="ＭＳ Ｐゴシック" charset="0"/>
              </a:rPr>
              <a:t>What are the differences between the four biomolecules?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2">
            <a:extLst>
              <a:ext uri="{FF2B5EF4-FFF2-40B4-BE49-F238E27FC236}">
                <a16:creationId xmlns:a16="http://schemas.microsoft.com/office/drawing/2014/main" id="{69929C3B-0DD0-4291-9EE2-F628060E7F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-1524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400">
                <a:solidFill>
                  <a:schemeClr val="folHlink"/>
                </a:solidFill>
                <a:latin typeface="Tahoma" panose="020B0604030504040204" pitchFamily="34" charset="0"/>
              </a:rPr>
              <a:t>Biochemistry</a:t>
            </a:r>
          </a:p>
        </p:txBody>
      </p:sp>
      <p:pic>
        <p:nvPicPr>
          <p:cNvPr id="156674" name="Picture 5" descr="cover">
            <a:extLst>
              <a:ext uri="{FF2B5EF4-FFF2-40B4-BE49-F238E27FC236}">
                <a16:creationId xmlns:a16="http://schemas.microsoft.com/office/drawing/2014/main" id="{C8F3233A-7A9A-49B2-A33A-3369CCA81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6400"/>
            <a:ext cx="38862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75" name="Rectangle 2">
            <a:extLst>
              <a:ext uri="{FF2B5EF4-FFF2-40B4-BE49-F238E27FC236}">
                <a16:creationId xmlns:a16="http://schemas.microsoft.com/office/drawing/2014/main" id="{C7A050AD-7069-4F75-B4DC-4175DFA14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181600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7000" i="1">
                <a:solidFill>
                  <a:srgbClr val="000000"/>
                </a:solidFill>
                <a:latin typeface="Tahoma" panose="020B0604030504040204" pitchFamily="34" charset="0"/>
              </a:rPr>
              <a:t>Biomolecules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>
            <a:extLst>
              <a:ext uri="{FF2B5EF4-FFF2-40B4-BE49-F238E27FC236}">
                <a16:creationId xmlns:a16="http://schemas.microsoft.com/office/drawing/2014/main" id="{64CD1C7E-CD22-44E8-B3E1-29244988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altLang="en-US" sz="5400" dirty="0"/>
              <a:t>What is a </a:t>
            </a:r>
            <a:r>
              <a:rPr lang="en-US" altLang="en-US" sz="5400" b="1" dirty="0">
                <a:solidFill>
                  <a:srgbClr val="FF0000"/>
                </a:solidFill>
              </a:rPr>
              <a:t>Biomolecule</a:t>
            </a:r>
            <a:r>
              <a:rPr lang="en-US" altLang="en-US" sz="54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4A809-A680-4EA8-B457-A7122E6DC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19200"/>
            <a:ext cx="4310063" cy="5029200"/>
          </a:xfrm>
        </p:spPr>
        <p:txBody>
          <a:bodyPr/>
          <a:lstStyle/>
          <a:p>
            <a:pPr>
              <a:defRPr/>
            </a:pPr>
            <a:r>
              <a:rPr lang="en-US" sz="3600" b="1" u="sng" dirty="0"/>
              <a:t>Large organic molecule that is made of several subunits</a:t>
            </a:r>
          </a:p>
          <a:p>
            <a:pPr marL="36576" indent="0">
              <a:buFontTx/>
              <a:buNone/>
              <a:defRPr/>
            </a:pPr>
            <a:endParaRPr lang="en-US" sz="2000" b="1" dirty="0"/>
          </a:p>
        </p:txBody>
      </p:sp>
      <p:pic>
        <p:nvPicPr>
          <p:cNvPr id="7" name="Picture 6" descr="Uridine_diphosphate_2.png">
            <a:extLst>
              <a:ext uri="{FF2B5EF4-FFF2-40B4-BE49-F238E27FC236}">
                <a16:creationId xmlns:a16="http://schemas.microsoft.com/office/drawing/2014/main" id="{95A74832-1B34-4141-89C7-6AA5EB5AB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063" y="1295400"/>
            <a:ext cx="4833937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A60F1454-E786-2A4F-BCFC-296C7804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4737894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b="1" kern="0" dirty="0"/>
              <a:t>Also called: </a:t>
            </a:r>
            <a:r>
              <a:rPr lang="en-US" altLang="en-US" b="1" u="sng" kern="0" dirty="0">
                <a:solidFill>
                  <a:srgbClr val="FF0000"/>
                </a:solidFill>
              </a:rPr>
              <a:t>Macromolecules or </a:t>
            </a:r>
            <a:r>
              <a:rPr lang="en-US" altLang="en-US" b="1" kern="0" dirty="0">
                <a:solidFill>
                  <a:srgbClr val="FF0000"/>
                </a:solidFill>
              </a:rPr>
              <a:t>			    </a:t>
            </a:r>
            <a:r>
              <a:rPr lang="en-US" altLang="en-US" b="1" u="sng" kern="0" dirty="0">
                <a:solidFill>
                  <a:srgbClr val="FF0000"/>
                </a:solidFill>
              </a:rPr>
              <a:t>Polymers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15CC7-AE87-4645-9FE5-1FB05A59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74638"/>
            <a:ext cx="8991600" cy="1143000"/>
          </a:xfrm>
        </p:spPr>
        <p:txBody>
          <a:bodyPr/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biomolecules made of?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310A6C-74A0-43C3-8D1F-E40F61770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854200"/>
            <a:ext cx="4381500" cy="4525963"/>
          </a:xfrm>
        </p:spPr>
        <p:txBody>
          <a:bodyPr/>
          <a:lstStyle/>
          <a:p>
            <a:r>
              <a:rPr lang="en-US" altLang="en-US" sz="4000" b="1" u="sng">
                <a:solidFill>
                  <a:srgbClr val="00B050"/>
                </a:solidFill>
              </a:rPr>
              <a:t>C</a:t>
            </a:r>
            <a:r>
              <a:rPr lang="en-US" altLang="en-US" sz="4000" b="1">
                <a:solidFill>
                  <a:srgbClr val="00B050"/>
                </a:solidFill>
              </a:rPr>
              <a:t> </a:t>
            </a:r>
            <a:r>
              <a:rPr lang="en-US" altLang="en-US" sz="4000" b="1" u="sng">
                <a:solidFill>
                  <a:srgbClr val="00B050"/>
                </a:solidFill>
              </a:rPr>
              <a:t>H</a:t>
            </a:r>
            <a:r>
              <a:rPr lang="en-US" altLang="en-US" sz="4000" b="1">
                <a:solidFill>
                  <a:srgbClr val="00B050"/>
                </a:solidFill>
              </a:rPr>
              <a:t> </a:t>
            </a:r>
            <a:r>
              <a:rPr lang="en-US" altLang="en-US" sz="4000" b="1" u="sng">
                <a:solidFill>
                  <a:srgbClr val="00B050"/>
                </a:solidFill>
              </a:rPr>
              <a:t>O</a:t>
            </a:r>
            <a:r>
              <a:rPr lang="en-US" altLang="en-US" sz="4000" b="1">
                <a:solidFill>
                  <a:srgbClr val="00B050"/>
                </a:solidFill>
              </a:rPr>
              <a:t> </a:t>
            </a:r>
            <a:r>
              <a:rPr lang="en-US" altLang="en-US" sz="4000" b="1" u="sng">
                <a:solidFill>
                  <a:srgbClr val="00B050"/>
                </a:solidFill>
              </a:rPr>
              <a:t>P</a:t>
            </a:r>
            <a:r>
              <a:rPr lang="en-US" altLang="en-US" sz="4000" b="1">
                <a:solidFill>
                  <a:srgbClr val="00B050"/>
                </a:solidFill>
              </a:rPr>
              <a:t> </a:t>
            </a:r>
            <a:r>
              <a:rPr lang="en-US" altLang="en-US" sz="4000" b="1" u="sng">
                <a:solidFill>
                  <a:srgbClr val="00B050"/>
                </a:solidFill>
              </a:rPr>
              <a:t>N</a:t>
            </a:r>
          </a:p>
          <a:p>
            <a:r>
              <a:rPr lang="en-US" altLang="en-US" sz="4000" b="1">
                <a:solidFill>
                  <a:srgbClr val="00B050"/>
                </a:solidFill>
              </a:rPr>
              <a:t>Carbon (C)</a:t>
            </a:r>
          </a:p>
          <a:p>
            <a:r>
              <a:rPr lang="en-US" altLang="en-US" sz="4000" b="1">
                <a:solidFill>
                  <a:srgbClr val="00B050"/>
                </a:solidFill>
              </a:rPr>
              <a:t>Hydrogen (H)</a:t>
            </a:r>
          </a:p>
          <a:p>
            <a:r>
              <a:rPr lang="en-US" altLang="en-US" sz="4000" b="1">
                <a:solidFill>
                  <a:srgbClr val="00B050"/>
                </a:solidFill>
              </a:rPr>
              <a:t>Oxygen (O)</a:t>
            </a:r>
          </a:p>
          <a:p>
            <a:r>
              <a:rPr lang="en-US" altLang="en-US" sz="4000" b="1">
                <a:solidFill>
                  <a:srgbClr val="00B050"/>
                </a:solidFill>
              </a:rPr>
              <a:t>Phosphorus (P)</a:t>
            </a:r>
          </a:p>
          <a:p>
            <a:r>
              <a:rPr lang="en-US" altLang="en-US" sz="4000" b="1">
                <a:solidFill>
                  <a:srgbClr val="00B050"/>
                </a:solidFill>
              </a:rPr>
              <a:t>Nitrogen (N)</a:t>
            </a:r>
          </a:p>
        </p:txBody>
      </p:sp>
      <p:pic>
        <p:nvPicPr>
          <p:cNvPr id="7" name="Picture 6" descr="Uridine_diphosphate_2.png">
            <a:extLst>
              <a:ext uri="{FF2B5EF4-FFF2-40B4-BE49-F238E27FC236}">
                <a16:creationId xmlns:a16="http://schemas.microsoft.com/office/drawing/2014/main" id="{A878F7CE-AE61-40FA-9669-6BE54329F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0"/>
            <a:ext cx="4419600" cy="292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9717D-41E5-4911-A08A-BC51428B7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Monomers vs. Polymers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09D45-83C9-4AA2-87F4-B91D35DBB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188" y="1417638"/>
            <a:ext cx="8091487" cy="45259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Monomers</a:t>
            </a:r>
            <a:r>
              <a:rPr lang="en-US" sz="3600" dirty="0"/>
              <a:t>:</a:t>
            </a:r>
          </a:p>
          <a:p>
            <a:pPr marL="36576" indent="0">
              <a:buFontTx/>
              <a:buNone/>
              <a:defRPr/>
            </a:pPr>
            <a:endParaRPr lang="en-US" sz="1000" dirty="0"/>
          </a:p>
          <a:p>
            <a:pPr lvl="1">
              <a:defRPr/>
            </a:pPr>
            <a:r>
              <a:rPr lang="en-US" sz="3200" b="1" u="sng" dirty="0">
                <a:solidFill>
                  <a:srgbClr val="00B050"/>
                </a:solidFill>
              </a:rPr>
              <a:t>Small subunits or building blocks that make up polymers (mono = one)</a:t>
            </a:r>
          </a:p>
          <a:p>
            <a:pPr>
              <a:defRPr/>
            </a:pPr>
            <a:endParaRPr lang="en-US" sz="3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</a:rPr>
              <a:t>Polymers</a:t>
            </a:r>
            <a:r>
              <a:rPr lang="en-US" sz="3600" dirty="0"/>
              <a:t>:</a:t>
            </a:r>
          </a:p>
          <a:p>
            <a:pPr marL="36576" indent="0">
              <a:buFontTx/>
              <a:buNone/>
              <a:defRPr/>
            </a:pPr>
            <a:endParaRPr lang="en-US" sz="1000" dirty="0"/>
          </a:p>
          <a:p>
            <a:pPr lvl="1">
              <a:defRPr/>
            </a:pPr>
            <a:r>
              <a:rPr lang="en-US" sz="3200" b="1" u="sng" dirty="0">
                <a:solidFill>
                  <a:srgbClr val="00B050"/>
                </a:solidFill>
              </a:rPr>
              <a:t>A large molecule made up of many monomers (poly = many)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4939</TotalTime>
  <Words>1673</Words>
  <Application>Microsoft Office PowerPoint</Application>
  <PresentationFormat>On-screen Show (4:3)</PresentationFormat>
  <Paragraphs>407</Paragraphs>
  <Slides>42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59" baseType="lpstr">
      <vt:lpstr>MS PGothic</vt:lpstr>
      <vt:lpstr>Arial</vt:lpstr>
      <vt:lpstr>Calibri</vt:lpstr>
      <vt:lpstr>Century Gothic</vt:lpstr>
      <vt:lpstr>Comic Sans MS</vt:lpstr>
      <vt:lpstr>Corbel</vt:lpstr>
      <vt:lpstr>Forte</vt:lpstr>
      <vt:lpstr>Tahoma</vt:lpstr>
      <vt:lpstr>Times</vt:lpstr>
      <vt:lpstr>Times New Roman</vt:lpstr>
      <vt:lpstr>Wingdings</vt:lpstr>
      <vt:lpstr>Default Design</vt:lpstr>
      <vt:lpstr>3_Default Design</vt:lpstr>
      <vt:lpstr>4_Default Design</vt:lpstr>
      <vt:lpstr>Books 16x9</vt:lpstr>
      <vt:lpstr>1_Books 16x9</vt:lpstr>
      <vt:lpstr>1_Basis</vt:lpstr>
      <vt:lpstr>Tuesday 8/20/19</vt:lpstr>
      <vt:lpstr>Tuesday 8-20-19</vt:lpstr>
      <vt:lpstr>Topic</vt:lpstr>
      <vt:lpstr>Vocabulary</vt:lpstr>
      <vt:lpstr>EQ (Essential Question)</vt:lpstr>
      <vt:lpstr>Biochemistry</vt:lpstr>
      <vt:lpstr>What is a Biomolecule?</vt:lpstr>
      <vt:lpstr>What are biomolecules made of?</vt:lpstr>
      <vt:lpstr>Monomers vs. Polymers</vt:lpstr>
      <vt:lpstr>How are Polymers formed?</vt:lpstr>
      <vt:lpstr>How are Polymers broken down?</vt:lpstr>
      <vt:lpstr>4 groups of biomolecules</vt:lpstr>
      <vt:lpstr>Carbohydrates</vt:lpstr>
      <vt:lpstr>Monosaccharides : Structure</vt:lpstr>
      <vt:lpstr>Monosaccharides : Function</vt:lpstr>
      <vt:lpstr>Disaccharides</vt:lpstr>
      <vt:lpstr>Polysaccharides</vt:lpstr>
      <vt:lpstr>Polysaccharides</vt:lpstr>
      <vt:lpstr>Lipids</vt:lpstr>
      <vt:lpstr>Fatty Acids: Structure</vt:lpstr>
      <vt:lpstr>Lipids</vt:lpstr>
      <vt:lpstr>Triglycerides: 3 Fatty Acids &amp; Glycerol</vt:lpstr>
      <vt:lpstr>Other Important Lipids </vt:lpstr>
      <vt:lpstr>Nucleic Acids</vt:lpstr>
      <vt:lpstr>Nucleic Acids: Function </vt:lpstr>
      <vt:lpstr>Nucleic Acids: Structure of DNA</vt:lpstr>
      <vt:lpstr>Nucleic Acids: Structure of DNA</vt:lpstr>
      <vt:lpstr>Complementary Base Pairs:</vt:lpstr>
      <vt:lpstr>Biomolecules Notes  page 13</vt:lpstr>
      <vt:lpstr>PowerPoint Presentation</vt:lpstr>
      <vt:lpstr>Wednesday 8-21-19</vt:lpstr>
      <vt:lpstr>Wednesday 8-21-19</vt:lpstr>
      <vt:lpstr>Nucleic Acids: Function of RNA</vt:lpstr>
      <vt:lpstr>Nucleic Acids: Function of RNA</vt:lpstr>
      <vt:lpstr>Nucleic Acids: Structure of RNA</vt:lpstr>
      <vt:lpstr>RNA World Hypothesis</vt:lpstr>
      <vt:lpstr>PowerPoint Presentation</vt:lpstr>
      <vt:lpstr>PowerPoint Presentation</vt:lpstr>
      <vt:lpstr>Functions</vt:lpstr>
      <vt:lpstr>PowerPoint Presentation</vt:lpstr>
      <vt:lpstr>PowerPoint Presentation</vt:lpstr>
      <vt:lpstr>Table of Contents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9/14/17</dc:title>
  <dc:creator>Bortz, Deb</dc:creator>
  <cp:lastModifiedBy>Windows User</cp:lastModifiedBy>
  <cp:revision>450</cp:revision>
  <cp:lastPrinted>2018-08-21T21:16:34Z</cp:lastPrinted>
  <dcterms:modified xsi:type="dcterms:W3CDTF">2019-08-20T23:45:39Z</dcterms:modified>
</cp:coreProperties>
</file>