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303" r:id="rId13"/>
    <p:sldId id="306" r:id="rId14"/>
    <p:sldId id="269" r:id="rId15"/>
    <p:sldId id="312" r:id="rId16"/>
    <p:sldId id="324" r:id="rId17"/>
    <p:sldId id="31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1C88B"/>
    <a:srgbClr val="0000CC"/>
    <a:srgbClr val="1D3A00"/>
    <a:srgbClr val="FF856D"/>
    <a:srgbClr val="FF2549"/>
    <a:srgbClr val="003635"/>
    <a:srgbClr val="005856"/>
    <a:srgbClr val="9EFF29"/>
    <a:srgbClr val="5EE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8"/>
    <p:restoredTop sz="93864"/>
  </p:normalViewPr>
  <p:slideViewPr>
    <p:cSldViewPr snapToGrid="0">
      <p:cViewPr varScale="1">
        <p:scale>
          <a:sx n="92" d="100"/>
          <a:sy n="92" d="100"/>
        </p:scale>
        <p:origin x="656" y="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7328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6/12/19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1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63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27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713E685A-009A-4247-A4D0-48866E7AD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FC44D1-C65D-C745-880C-6545CD6F1D2E}" type="slidenum">
              <a:rPr lang="en-US" altLang="en-US" sz="1200">
                <a:latin typeface="Times" pitchFamily="2" charset="0"/>
              </a:rPr>
              <a:pPr/>
              <a:t>12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170333C-65AE-B544-BB8F-0896EDD41D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DB0E9E7-61F9-654B-8775-7A1EA12C65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79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401635B7-1BA0-A847-A8BE-26E21E0157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1B79A9-DE2D-F542-A5EF-8FD339215489}" type="slidenum">
              <a:rPr lang="en-US" altLang="en-US" sz="1200">
                <a:latin typeface="Times" pitchFamily="2" charset="0"/>
              </a:rPr>
              <a:pPr/>
              <a:t>13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9B3E4F17-D597-764D-B338-7499F68CB6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E27B70B6-DE34-A241-A887-DE3FD120F0D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3340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What dissolves in water easily?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polar or non-polar molecules?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How about Oxygen? Does that dissolve in H</a:t>
            </a:r>
            <a:r>
              <a:rPr lang="en-US" altLang="en-US" baseline="-25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O?</a:t>
            </a:r>
          </a:p>
        </p:txBody>
      </p:sp>
    </p:spTree>
    <p:extLst>
      <p:ext uri="{BB962C8B-B14F-4D97-AF65-F5344CB8AC3E}">
        <p14:creationId xmlns:p14="http://schemas.microsoft.com/office/powerpoint/2010/main" val="180489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21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3E822EC2-6F68-9D43-8035-6788B077E6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904FCE-998A-014F-BBA8-D891504D3BC3}" type="slidenum">
              <a:rPr lang="en-US" altLang="en-US" sz="1200">
                <a:latin typeface="Times" pitchFamily="2" charset="0"/>
              </a:rPr>
              <a:pPr/>
              <a:t>15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626D8539-B12D-A148-A0C1-AE87EC604A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F8C060AD-AC8B-5446-AFB8-82B51604590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61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2EEF051A-EAD5-F04E-8D61-3351D2108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3F43BD-81A8-E54A-8B6F-8539F915D1D6}" type="slidenum">
              <a:rPr lang="en-US" altLang="en-US" sz="1200">
                <a:latin typeface="Times" pitchFamily="2" charset="0"/>
              </a:rPr>
              <a:pPr/>
              <a:t>17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BCDD375-B8A7-3444-8DC9-7E5639DE0F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72201D7D-3C45-C346-BBAC-C551D95D53D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In pure water only 1 water molecule in every 554 million is dissociated</a:t>
            </a:r>
          </a:p>
        </p:txBody>
      </p:sp>
    </p:spTree>
    <p:extLst>
      <p:ext uri="{BB962C8B-B14F-4D97-AF65-F5344CB8AC3E}">
        <p14:creationId xmlns:p14="http://schemas.microsoft.com/office/powerpoint/2010/main" val="221232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5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93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6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3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1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5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2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446" y="2603091"/>
            <a:ext cx="7779774" cy="145271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3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697" y="4070547"/>
            <a:ext cx="7808193" cy="7669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8" y="762653"/>
            <a:ext cx="82664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19084"/>
            <a:ext cx="8246070" cy="3343238"/>
          </a:xfrm>
        </p:spPr>
        <p:txBody>
          <a:bodyPr/>
          <a:lstStyle>
            <a:lvl1pPr algn="l">
              <a:defRPr sz="2800">
                <a:solidFill>
                  <a:srgbClr val="007033"/>
                </a:solidFill>
              </a:defRPr>
            </a:lvl1pPr>
            <a:lvl2pPr algn="l">
              <a:defRPr>
                <a:solidFill>
                  <a:srgbClr val="007033"/>
                </a:solidFill>
              </a:defRPr>
            </a:lvl2pPr>
            <a:lvl3pPr algn="l">
              <a:defRPr>
                <a:solidFill>
                  <a:srgbClr val="007033"/>
                </a:solidFill>
              </a:defRPr>
            </a:lvl3pPr>
            <a:lvl4pPr algn="l">
              <a:defRPr>
                <a:solidFill>
                  <a:srgbClr val="007033"/>
                </a:solidFill>
              </a:defRPr>
            </a:lvl4pPr>
            <a:lvl5pPr algn="l">
              <a:defRPr>
                <a:solidFill>
                  <a:srgbClr val="0070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781" y="443407"/>
            <a:ext cx="618089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723" y="1177436"/>
            <a:ext cx="6201696" cy="3511061"/>
          </a:xfrm>
        </p:spPr>
        <p:txBody>
          <a:bodyPr/>
          <a:lstStyle>
            <a:lvl1pPr>
              <a:defRPr sz="2800">
                <a:solidFill>
                  <a:srgbClr val="007033"/>
                </a:solidFill>
              </a:defRPr>
            </a:lvl1pPr>
            <a:lvl2pPr>
              <a:defRPr>
                <a:solidFill>
                  <a:srgbClr val="007033"/>
                </a:solidFill>
              </a:defRPr>
            </a:lvl2pPr>
            <a:lvl3pPr>
              <a:defRPr>
                <a:solidFill>
                  <a:srgbClr val="007033"/>
                </a:solidFill>
              </a:defRPr>
            </a:lvl3pPr>
            <a:lvl4pPr>
              <a:defRPr>
                <a:solidFill>
                  <a:srgbClr val="007033"/>
                </a:solidFill>
              </a:defRPr>
            </a:lvl4pPr>
            <a:lvl5pPr>
              <a:defRPr>
                <a:solidFill>
                  <a:srgbClr val="0070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69" y="861581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251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7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97525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7033"/>
                </a:solidFill>
              </a:defRPr>
            </a:lvl1pPr>
            <a:lvl2pPr algn="ctr">
              <a:defRPr sz="2000">
                <a:solidFill>
                  <a:srgbClr val="007033"/>
                </a:solidFill>
              </a:defRPr>
            </a:lvl2pPr>
            <a:lvl3pPr algn="ctr">
              <a:defRPr sz="1800">
                <a:solidFill>
                  <a:srgbClr val="007033"/>
                </a:solidFill>
              </a:defRPr>
            </a:lvl3pPr>
            <a:lvl4pPr algn="ctr">
              <a:defRPr sz="1600">
                <a:solidFill>
                  <a:srgbClr val="007033"/>
                </a:solidFill>
              </a:defRPr>
            </a:lvl4pPr>
            <a:lvl5pPr algn="ctr">
              <a:defRPr sz="1600">
                <a:solidFill>
                  <a:srgbClr val="0070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251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703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97525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7033"/>
                </a:solidFill>
              </a:defRPr>
            </a:lvl1pPr>
            <a:lvl2pPr algn="ctr">
              <a:defRPr sz="2000">
                <a:solidFill>
                  <a:srgbClr val="007033"/>
                </a:solidFill>
              </a:defRPr>
            </a:lvl2pPr>
            <a:lvl3pPr algn="ctr">
              <a:defRPr sz="1800">
                <a:solidFill>
                  <a:srgbClr val="007033"/>
                </a:solidFill>
              </a:defRPr>
            </a:lvl3pPr>
            <a:lvl4pPr algn="ctr">
              <a:defRPr sz="1600">
                <a:solidFill>
                  <a:srgbClr val="007033"/>
                </a:solidFill>
              </a:defRPr>
            </a:lvl4pPr>
            <a:lvl5pPr algn="ctr">
              <a:defRPr sz="1600">
                <a:solidFill>
                  <a:srgbClr val="0070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bin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audio" Target="../media/audio3.bin"/><Relationship Id="rId4" Type="http://schemas.openxmlformats.org/officeDocument/2006/relationships/audio" Target="../media/audio2.bin"/><Relationship Id="rId9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2281" y="2735828"/>
            <a:ext cx="5928180" cy="1364225"/>
          </a:xfrm>
        </p:spPr>
        <p:txBody>
          <a:bodyPr>
            <a:normAutofit/>
          </a:bodyPr>
          <a:lstStyle/>
          <a:p>
            <a:r>
              <a:rPr lang="en-US" dirty="0"/>
              <a:t>Chemical Bonding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032" y="4100053"/>
            <a:ext cx="7232429" cy="549378"/>
          </a:xfrm>
        </p:spPr>
        <p:txBody>
          <a:bodyPr/>
          <a:lstStyle/>
          <a:p>
            <a:r>
              <a:rPr lang="en-US" dirty="0"/>
              <a:t>Unit 1 Chemistry of Life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2281" y="2735828"/>
            <a:ext cx="5928180" cy="1364225"/>
          </a:xfrm>
        </p:spPr>
        <p:txBody>
          <a:bodyPr>
            <a:normAutofit/>
          </a:bodyPr>
          <a:lstStyle/>
          <a:p>
            <a:r>
              <a:rPr lang="en-US" dirty="0"/>
              <a:t>Structure of 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032" y="4100053"/>
            <a:ext cx="7232429" cy="549378"/>
          </a:xfrm>
        </p:spPr>
        <p:txBody>
          <a:bodyPr/>
          <a:lstStyle/>
          <a:p>
            <a:r>
              <a:rPr lang="en-US" dirty="0"/>
              <a:t>Unit 1 Chemistry of Life</a:t>
            </a:r>
          </a:p>
        </p:txBody>
      </p:sp>
    </p:spTree>
    <p:extLst>
      <p:ext uri="{BB962C8B-B14F-4D97-AF65-F5344CB8AC3E}">
        <p14:creationId xmlns:p14="http://schemas.microsoft.com/office/powerpoint/2010/main" val="315977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3.2 Properties of Water for Life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Cohesion</a:t>
            </a:r>
          </a:p>
          <a:p>
            <a:endParaRPr lang="en-US" dirty="0"/>
          </a:p>
          <a:p>
            <a:r>
              <a:rPr lang="en-US" dirty="0"/>
              <a:t>Adhesion</a:t>
            </a:r>
          </a:p>
          <a:p>
            <a:endParaRPr lang="en-US" dirty="0"/>
          </a:p>
          <a:p>
            <a:r>
              <a:rPr lang="en-US" dirty="0"/>
              <a:t>Surface Tension</a:t>
            </a:r>
          </a:p>
          <a:p>
            <a:endParaRPr lang="en-US" dirty="0"/>
          </a:p>
          <a:p>
            <a:r>
              <a:rPr lang="en-US" dirty="0"/>
              <a:t>Polarity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F6018-1EEE-3541-8B66-0C1D99A56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971" y="1177436"/>
            <a:ext cx="2044700" cy="33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59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>
            <a:extLst>
              <a:ext uri="{FF2B5EF4-FFF2-40B4-BE49-F238E27FC236}">
                <a16:creationId xmlns:a16="http://schemas.microsoft.com/office/drawing/2014/main" id="{9735F470-AD9B-F746-86B8-5B8A5F8A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r="8099" b="9599"/>
          <a:stretch>
            <a:fillRect/>
          </a:stretch>
        </p:blipFill>
        <p:spPr bwMode="auto">
          <a:xfrm>
            <a:off x="5636419" y="323851"/>
            <a:ext cx="2281238" cy="19085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1">
            <a:extLst>
              <a:ext uri="{FF2B5EF4-FFF2-40B4-BE49-F238E27FC236}">
                <a16:creationId xmlns:a16="http://schemas.microsoft.com/office/drawing/2014/main" id="{6D342754-34B7-7F4E-8143-7A45A7EDB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953" y="1376363"/>
            <a:ext cx="1185863" cy="296466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pic>
        <p:nvPicPr>
          <p:cNvPr id="246794" name="Picture 10">
            <a:extLst>
              <a:ext uri="{FF2B5EF4-FFF2-40B4-BE49-F238E27FC236}">
                <a16:creationId xmlns:a16="http://schemas.microsoft.com/office/drawing/2014/main" id="{E0DD10F0-10C3-F347-8266-F2385E034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4400" r="4800" b="3600"/>
          <a:stretch>
            <a:fillRect/>
          </a:stretch>
        </p:blipFill>
        <p:spPr bwMode="auto">
          <a:xfrm>
            <a:off x="5406628" y="3207544"/>
            <a:ext cx="1414463" cy="1857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1" name="Picture 7">
            <a:extLst>
              <a:ext uri="{FF2B5EF4-FFF2-40B4-BE49-F238E27FC236}">
                <a16:creationId xmlns:a16="http://schemas.microsoft.com/office/drawing/2014/main" id="{3D4D7B3F-60E9-D249-8BCA-F4590112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/>
          <a:stretch>
            <a:fillRect/>
          </a:stretch>
        </p:blipFill>
        <p:spPr bwMode="auto">
          <a:xfrm>
            <a:off x="1228725" y="3844529"/>
            <a:ext cx="123944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6" name="Rectangle 3">
            <a:extLst>
              <a:ext uri="{FF2B5EF4-FFF2-40B4-BE49-F238E27FC236}">
                <a16:creationId xmlns:a16="http://schemas.microsoft.com/office/drawing/2014/main" id="{F2CC715B-1D7B-2E4F-9988-6CE074F56E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1. Cohesion &amp; Adhesion</a:t>
            </a:r>
          </a:p>
        </p:txBody>
      </p:sp>
      <p:pic>
        <p:nvPicPr>
          <p:cNvPr id="246789" name="Picture 5" descr="penguinL">
            <a:extLst>
              <a:ext uri="{FF2B5EF4-FFF2-40B4-BE49-F238E27FC236}">
                <a16:creationId xmlns:a16="http://schemas.microsoft.com/office/drawing/2014/main" id="{A8956871-7BC9-EE43-8673-314C8697F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6" y="4123135"/>
            <a:ext cx="95607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0" name="AutoShape 6">
            <a:extLst>
              <a:ext uri="{FF2B5EF4-FFF2-40B4-BE49-F238E27FC236}">
                <a16:creationId xmlns:a16="http://schemas.microsoft.com/office/drawing/2014/main" id="{DBB05F95-685B-F042-9BAF-A3080C5CAF1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56772" y="2120504"/>
            <a:ext cx="1351359" cy="1009650"/>
          </a:xfrm>
          <a:prstGeom prst="wedgeEllipseCallout">
            <a:avLst>
              <a:gd name="adj1" fmla="val 2773"/>
              <a:gd name="adj2" fmla="val 15966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 b="1">
                <a:solidFill>
                  <a:srgbClr val="0F116A"/>
                </a:solidFill>
                <a:latin typeface="Comic Sans MS" panose="030F0902030302020204" pitchFamily="66" charset="0"/>
                <a:ea typeface="Geneva" panose="020B0503030404040204" pitchFamily="34" charset="0"/>
              </a:rPr>
              <a:t>Try that </a:t>
            </a:r>
            <a:br>
              <a:rPr lang="en-US" altLang="en-US" sz="1350" b="1">
                <a:solidFill>
                  <a:srgbClr val="0F116A"/>
                </a:solidFill>
                <a:latin typeface="Comic Sans MS" panose="030F0902030302020204" pitchFamily="66" charset="0"/>
                <a:ea typeface="Geneva" panose="020B0503030404040204" pitchFamily="34" charset="0"/>
              </a:rPr>
            </a:br>
            <a:r>
              <a:rPr lang="en-US" altLang="en-US" sz="1350" b="1">
                <a:solidFill>
                  <a:srgbClr val="0F116A"/>
                </a:solidFill>
                <a:latin typeface="Comic Sans MS" panose="030F0902030302020204" pitchFamily="66" charset="0"/>
                <a:ea typeface="Geneva" panose="020B0503030404040204" pitchFamily="34" charset="0"/>
              </a:rPr>
              <a:t> with flour…</a:t>
            </a:r>
            <a:br>
              <a:rPr lang="en-US" altLang="en-US" sz="1350" b="1">
                <a:solidFill>
                  <a:srgbClr val="0F116A"/>
                </a:solidFill>
                <a:latin typeface="Comic Sans MS" panose="030F0902030302020204" pitchFamily="66" charset="0"/>
                <a:ea typeface="Geneva" panose="020B0503030404040204" pitchFamily="34" charset="0"/>
              </a:rPr>
            </a:br>
            <a:r>
              <a:rPr lang="en-US" altLang="en-US" sz="1350" b="1">
                <a:solidFill>
                  <a:srgbClr val="0F116A"/>
                </a:solidFill>
                <a:latin typeface="Comic Sans MS" panose="030F0902030302020204" pitchFamily="66" charset="0"/>
                <a:ea typeface="Geneva" panose="020B0503030404040204" pitchFamily="34" charset="0"/>
              </a:rPr>
              <a:t>or sugar…</a:t>
            </a:r>
          </a:p>
        </p:txBody>
      </p:sp>
      <p:sp>
        <p:nvSpPr>
          <p:cNvPr id="246788" name="Rectangle 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DB3627AB-429E-C348-8AEF-D90B42BDB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0447" y="1017985"/>
            <a:ext cx="5972175" cy="3830240"/>
          </a:xfrm>
        </p:spPr>
        <p:txBody>
          <a:bodyPr/>
          <a:lstStyle/>
          <a:p>
            <a:pPr eaLnBrk="1" hangingPunct="1"/>
            <a:r>
              <a:rPr lang="en-US" altLang="en-US" sz="1950" u="sng">
                <a:solidFill>
                  <a:srgbClr val="CC0000"/>
                </a:solidFill>
              </a:rPr>
              <a:t>Cohesion</a:t>
            </a:r>
            <a:endParaRPr lang="en-US" altLang="en-US" sz="195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H bonding between H</a:t>
            </a:r>
            <a:r>
              <a:rPr lang="en-US" altLang="en-US" sz="1800" baseline="-25000"/>
              <a:t>2</a:t>
            </a:r>
            <a:r>
              <a:rPr lang="en-US" altLang="en-US" sz="1800"/>
              <a:t>O molecules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water is “sticky”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50" u="sng">
                <a:solidFill>
                  <a:srgbClr val="CC0000"/>
                </a:solidFill>
              </a:rPr>
              <a:t>surface tension</a:t>
            </a:r>
            <a:endParaRPr lang="en-US" altLang="en-US" sz="1650"/>
          </a:p>
          <a:p>
            <a:pPr lvl="2" eaLnBrk="1" hangingPunct="1">
              <a:lnSpc>
                <a:spcPct val="90000"/>
              </a:lnSpc>
            </a:pPr>
            <a:r>
              <a:rPr lang="en-US" altLang="en-US" sz="1650"/>
              <a:t>drinking straw</a:t>
            </a:r>
          </a:p>
          <a:p>
            <a:pPr eaLnBrk="1" hangingPunct="1"/>
            <a:r>
              <a:rPr lang="en-US" altLang="en-US" sz="1950" u="sng">
                <a:solidFill>
                  <a:srgbClr val="CC0000"/>
                </a:solidFill>
              </a:rPr>
              <a:t>Adhesion</a:t>
            </a:r>
            <a:endParaRPr lang="en-US" altLang="en-US" sz="1950"/>
          </a:p>
          <a:p>
            <a:pPr lvl="1" eaLnBrk="1" hangingPunct="1"/>
            <a:r>
              <a:rPr lang="en-US" altLang="en-US" sz="1800"/>
              <a:t>H bonding between H</a:t>
            </a:r>
            <a:r>
              <a:rPr lang="en-US" altLang="en-US" sz="1800" baseline="-25000"/>
              <a:t>2</a:t>
            </a:r>
            <a:r>
              <a:rPr lang="en-US" altLang="en-US" sz="1800"/>
              <a:t>O &amp; other substances</a:t>
            </a:r>
          </a:p>
          <a:p>
            <a:pPr lvl="2" eaLnBrk="1" hangingPunct="1"/>
            <a:r>
              <a:rPr lang="en-US" altLang="en-US" sz="1650" u="sng">
                <a:solidFill>
                  <a:srgbClr val="CC0000"/>
                </a:solidFill>
              </a:rPr>
              <a:t>capillary action</a:t>
            </a:r>
            <a:endParaRPr lang="en-US" altLang="en-US" sz="1650"/>
          </a:p>
          <a:p>
            <a:pPr lvl="2" eaLnBrk="1" hangingPunct="1"/>
            <a:r>
              <a:rPr lang="en-US" altLang="en-US" sz="1650" u="sng">
                <a:solidFill>
                  <a:srgbClr val="CC0000"/>
                </a:solidFill>
              </a:rPr>
              <a:t>meniscus</a:t>
            </a:r>
            <a:endParaRPr lang="en-US" altLang="en-US" sz="1650"/>
          </a:p>
          <a:p>
            <a:pPr lvl="2" eaLnBrk="1" hangingPunct="1"/>
            <a:r>
              <a:rPr lang="en-US" altLang="en-US" sz="1650"/>
              <a:t>water climbs up</a:t>
            </a:r>
            <a:br>
              <a:rPr lang="en-US" altLang="en-US" sz="1650"/>
            </a:br>
            <a:r>
              <a:rPr lang="en-US" altLang="en-US" sz="1650"/>
              <a:t>paper towel or cloth</a:t>
            </a:r>
            <a:endParaRPr lang="en-US" altLang="en-US" sz="1500"/>
          </a:p>
        </p:txBody>
      </p:sp>
    </p:spTree>
    <p:extLst>
      <p:ext uri="{BB962C8B-B14F-4D97-AF65-F5344CB8AC3E}">
        <p14:creationId xmlns:p14="http://schemas.microsoft.com/office/powerpoint/2010/main" val="28828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6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6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6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6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6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6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6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6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6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6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67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67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0" grpId="0" animBg="1" autoUpdateAnimBg="0"/>
      <p:bldP spid="24678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0E900729-6141-BB47-807C-8D50FCEC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>
            <a:fillRect/>
          </a:stretch>
        </p:blipFill>
        <p:spPr bwMode="auto">
          <a:xfrm>
            <a:off x="2091929" y="2382441"/>
            <a:ext cx="2740819" cy="253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A9F48EF8-7F5E-EB40-97D0-BE8E3F034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2. Water is the solvent of life</a:t>
            </a:r>
          </a:p>
        </p:txBody>
      </p:sp>
      <p:sp>
        <p:nvSpPr>
          <p:cNvPr id="252932" name="Rectangle 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352A83A7-9D9E-BD40-8AFF-E818593AC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2828" y="1028700"/>
            <a:ext cx="6328172" cy="1787129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/>
              <a:t>Polarity makes H</a:t>
            </a:r>
            <a:r>
              <a:rPr lang="en-US" altLang="en-US" baseline="-25000"/>
              <a:t>2</a:t>
            </a:r>
            <a:r>
              <a:rPr lang="en-US" altLang="en-US"/>
              <a:t>O a good </a:t>
            </a:r>
            <a:r>
              <a:rPr lang="en-US" altLang="en-US" u="sng">
                <a:solidFill>
                  <a:srgbClr val="CC0000"/>
                </a:solidFill>
              </a:rPr>
              <a:t>solvent</a:t>
            </a:r>
            <a:endParaRPr lang="en-US" altLang="en-US"/>
          </a:p>
          <a:p>
            <a:pPr lvl="1" eaLnBrk="1" hangingPunct="1"/>
            <a:r>
              <a:rPr lang="en-US" altLang="en-US"/>
              <a:t>polar H</a:t>
            </a:r>
            <a:r>
              <a:rPr lang="en-US" altLang="en-US" baseline="-25000"/>
              <a:t>2</a:t>
            </a:r>
            <a:r>
              <a:rPr lang="en-US" altLang="en-US"/>
              <a:t>O molecules surround </a:t>
            </a:r>
            <a:r>
              <a:rPr lang="en-US" altLang="en-US">
                <a:solidFill>
                  <a:srgbClr val="CC0000"/>
                </a:solidFill>
              </a:rPr>
              <a:t>+</a:t>
            </a:r>
            <a:r>
              <a:rPr lang="en-US" altLang="en-US"/>
              <a:t> &amp; </a:t>
            </a:r>
            <a:r>
              <a:rPr lang="en-US" altLang="en-US">
                <a:solidFill>
                  <a:srgbClr val="CC0000"/>
                </a:solidFill>
              </a:rPr>
              <a:t>–</a:t>
            </a:r>
            <a:r>
              <a:rPr lang="en-US" altLang="en-US"/>
              <a:t> </a:t>
            </a:r>
            <a:r>
              <a:rPr lang="en-US" altLang="en-US">
                <a:solidFill>
                  <a:srgbClr val="CC0000"/>
                </a:solidFill>
              </a:rPr>
              <a:t>ions</a:t>
            </a:r>
            <a:endParaRPr lang="en-US" altLang="en-US"/>
          </a:p>
          <a:p>
            <a:pPr lvl="1" eaLnBrk="1" hangingPunct="1"/>
            <a:r>
              <a:rPr lang="en-US" altLang="en-US" u="sng">
                <a:solidFill>
                  <a:srgbClr val="CC0000"/>
                </a:solidFill>
              </a:rPr>
              <a:t>solvents</a:t>
            </a:r>
            <a:r>
              <a:rPr lang="en-US" altLang="en-US"/>
              <a:t> dissolve </a:t>
            </a:r>
            <a:r>
              <a:rPr lang="en-US" altLang="en-US" u="sng">
                <a:solidFill>
                  <a:srgbClr val="CC0000"/>
                </a:solidFill>
              </a:rPr>
              <a:t>solutes</a:t>
            </a:r>
            <a:r>
              <a:rPr lang="en-US" altLang="en-US"/>
              <a:t> creating </a:t>
            </a:r>
            <a:r>
              <a:rPr lang="en-US" altLang="en-US" u="sng">
                <a:solidFill>
                  <a:srgbClr val="CC0000"/>
                </a:solidFill>
              </a:rPr>
              <a:t>solutions</a:t>
            </a:r>
            <a:endParaRPr lang="en-US" altLang="en-US"/>
          </a:p>
        </p:txBody>
      </p:sp>
      <p:pic>
        <p:nvPicPr>
          <p:cNvPr id="252933" name="Picture 5">
            <a:extLst>
              <a:ext uri="{FF2B5EF4-FFF2-40B4-BE49-F238E27FC236}">
                <a16:creationId xmlns:a16="http://schemas.microsoft.com/office/drawing/2014/main" id="{13D50735-A1B5-7C4B-AF76-83095137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502694"/>
            <a:ext cx="2514600" cy="24181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8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3.2 Properties of Water for Life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Specific Heat</a:t>
            </a:r>
          </a:p>
          <a:p>
            <a:endParaRPr lang="en-US" dirty="0"/>
          </a:p>
          <a:p>
            <a:r>
              <a:rPr lang="en-US" dirty="0"/>
              <a:t>The Solvent of Life </a:t>
            </a:r>
          </a:p>
          <a:p>
            <a:pPr lvl="1"/>
            <a:r>
              <a:rPr lang="en-US" dirty="0"/>
              <a:t>Hydrophilic</a:t>
            </a:r>
          </a:p>
          <a:p>
            <a:pPr lvl="1"/>
            <a:r>
              <a:rPr lang="en-US" dirty="0"/>
              <a:t>Hydrophobic </a:t>
            </a:r>
          </a:p>
        </p:txBody>
      </p:sp>
    </p:spTree>
    <p:extLst>
      <p:ext uri="{BB962C8B-B14F-4D97-AF65-F5344CB8AC3E}">
        <p14:creationId xmlns:p14="http://schemas.microsoft.com/office/powerpoint/2010/main" val="40173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78BC772-C770-EF4C-99DE-32C9D28C2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4. Specific heat</a:t>
            </a:r>
          </a:p>
        </p:txBody>
      </p:sp>
      <p:sp>
        <p:nvSpPr>
          <p:cNvPr id="265219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9AA3309C-6E04-CA40-BD99-B5BF53C8A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1650" y="1028700"/>
            <a:ext cx="6057900" cy="228242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u="sng">
                <a:solidFill>
                  <a:srgbClr val="CC0000"/>
                </a:solidFill>
              </a:rPr>
              <a:t>H</a:t>
            </a:r>
            <a:r>
              <a:rPr lang="en-US" altLang="en-US" u="sng" baseline="-25000">
                <a:solidFill>
                  <a:srgbClr val="CC0000"/>
                </a:solidFill>
              </a:rPr>
              <a:t>2</a:t>
            </a:r>
            <a:r>
              <a:rPr lang="en-US" altLang="en-US" u="sng">
                <a:solidFill>
                  <a:srgbClr val="CC0000"/>
                </a:solidFill>
              </a:rPr>
              <a:t>O resists changes in temperature</a:t>
            </a:r>
            <a:endParaRPr lang="en-US" altLang="en-US"/>
          </a:p>
          <a:p>
            <a:pPr lvl="1" eaLnBrk="1" hangingPunct="1"/>
            <a:r>
              <a:rPr lang="en-US" altLang="en-US"/>
              <a:t>high specific heat </a:t>
            </a:r>
          </a:p>
          <a:p>
            <a:pPr lvl="1" eaLnBrk="1" hangingPunct="1"/>
            <a:r>
              <a:rPr lang="en-US" altLang="en-US"/>
              <a:t>takes a lot to </a:t>
            </a:r>
            <a:r>
              <a:rPr lang="en-US" altLang="en-US">
                <a:solidFill>
                  <a:srgbClr val="CC0000"/>
                </a:solidFill>
              </a:rPr>
              <a:t>heat</a:t>
            </a:r>
            <a:r>
              <a:rPr lang="en-US" altLang="en-US"/>
              <a:t> it up</a:t>
            </a:r>
          </a:p>
          <a:p>
            <a:pPr lvl="1" eaLnBrk="1" hangingPunct="1"/>
            <a:r>
              <a:rPr lang="en-US" altLang="en-US"/>
              <a:t>takes a lot to </a:t>
            </a:r>
            <a:r>
              <a:rPr lang="en-US" altLang="en-US">
                <a:solidFill>
                  <a:srgbClr val="006300"/>
                </a:solidFill>
              </a:rPr>
              <a:t>cool</a:t>
            </a:r>
            <a:r>
              <a:rPr lang="en-US" altLang="en-US"/>
              <a:t> it down</a:t>
            </a:r>
          </a:p>
          <a:p>
            <a:pPr eaLnBrk="1" hangingPunct="1"/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 moderates temperatures on Earth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0868399D-9786-BE4A-B909-6F747FD10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164681"/>
            <a:ext cx="214312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>
            <a:extLst>
              <a:ext uri="{FF2B5EF4-FFF2-40B4-BE49-F238E27FC236}">
                <a16:creationId xmlns:a16="http://schemas.microsoft.com/office/drawing/2014/main" id="{6F8F5E2E-D9F4-9C47-9284-37E17D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/>
          <a:stretch>
            <a:fillRect/>
          </a:stretch>
        </p:blipFill>
        <p:spPr bwMode="auto">
          <a:xfrm>
            <a:off x="2333625" y="3040856"/>
            <a:ext cx="2856310" cy="1966913"/>
          </a:xfrm>
          <a:prstGeom prst="rect">
            <a:avLst/>
          </a:prstGeom>
          <a:noFill/>
          <a:ln w="9525">
            <a:solidFill>
              <a:srgbClr val="0F116A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31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510FF2B-4FF3-8643-BCE6-2109FE0E6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Ionization of water &amp; pH</a:t>
            </a:r>
          </a:p>
        </p:txBody>
      </p:sp>
      <p:sp>
        <p:nvSpPr>
          <p:cNvPr id="288771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076AFC89-ECF3-3A46-AC97-A542B5D08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1650" y="1028700"/>
            <a:ext cx="5829300" cy="3731419"/>
          </a:xfrm>
        </p:spPr>
        <p:txBody>
          <a:bodyPr/>
          <a:lstStyle/>
          <a:p>
            <a:pPr eaLnBrk="1" hangingPunct="1"/>
            <a:r>
              <a:rPr lang="en-US" altLang="en-US" sz="2550"/>
              <a:t>Water ionizes</a:t>
            </a:r>
          </a:p>
          <a:p>
            <a:pPr lvl="1" eaLnBrk="1" hangingPunct="1"/>
            <a:r>
              <a:rPr lang="en-US" altLang="en-US" sz="2400">
                <a:solidFill>
                  <a:srgbClr val="CC0000"/>
                </a:solidFill>
              </a:rPr>
              <a:t>H</a:t>
            </a:r>
            <a:r>
              <a:rPr lang="en-US" altLang="en-US" sz="2400" baseline="30000">
                <a:solidFill>
                  <a:srgbClr val="CC0000"/>
                </a:solidFill>
              </a:rPr>
              <a:t>+</a:t>
            </a:r>
            <a:r>
              <a:rPr lang="en-US" altLang="en-US" sz="2400"/>
              <a:t> splits off from H</a:t>
            </a:r>
            <a:r>
              <a:rPr lang="en-US" altLang="en-US" sz="2400" baseline="-25000"/>
              <a:t>2</a:t>
            </a:r>
            <a:r>
              <a:rPr lang="en-US" altLang="en-US" sz="2400"/>
              <a:t>O, leaving </a:t>
            </a:r>
            <a:r>
              <a:rPr lang="en-US" altLang="en-US" sz="2400">
                <a:solidFill>
                  <a:srgbClr val="CC0000"/>
                </a:solidFill>
              </a:rPr>
              <a:t>OH</a:t>
            </a:r>
            <a:r>
              <a:rPr lang="en-US" altLang="en-US" sz="2400" baseline="30000">
                <a:solidFill>
                  <a:srgbClr val="CC0000"/>
                </a:solidFill>
              </a:rPr>
              <a:t>–</a:t>
            </a:r>
            <a:endParaRPr lang="en-US" altLang="en-US" sz="2400" baseline="30000"/>
          </a:p>
          <a:p>
            <a:pPr lvl="2" eaLnBrk="1" hangingPunct="1"/>
            <a:r>
              <a:rPr lang="en-US" altLang="en-US"/>
              <a:t>if [</a:t>
            </a:r>
            <a:r>
              <a:rPr lang="en-US" altLang="en-US">
                <a:solidFill>
                  <a:schemeClr val="tx2"/>
                </a:solidFill>
              </a:rPr>
              <a:t>H</a:t>
            </a:r>
            <a:r>
              <a:rPr lang="en-US" altLang="en-US" sz="2700" baseline="30000">
                <a:solidFill>
                  <a:schemeClr val="tx2"/>
                </a:solidFill>
              </a:rPr>
              <a:t>+</a:t>
            </a:r>
            <a:r>
              <a:rPr lang="en-US" altLang="en-US"/>
              <a:t>]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= [</a:t>
            </a:r>
            <a:r>
              <a:rPr lang="en-US" altLang="en-US" baseline="30000">
                <a:solidFill>
                  <a:schemeClr val="tx2"/>
                </a:solidFill>
              </a:rPr>
              <a:t>-</a:t>
            </a:r>
            <a:r>
              <a:rPr lang="en-US" altLang="en-US">
                <a:solidFill>
                  <a:schemeClr val="tx2"/>
                </a:solidFill>
              </a:rPr>
              <a:t>OH</a:t>
            </a:r>
            <a:r>
              <a:rPr lang="en-US" altLang="en-US"/>
              <a:t>], water is </a:t>
            </a:r>
            <a:r>
              <a:rPr lang="en-US" altLang="en-US" u="sng">
                <a:solidFill>
                  <a:srgbClr val="CC0000"/>
                </a:solidFill>
              </a:rPr>
              <a:t>neutral</a:t>
            </a:r>
            <a:endParaRPr lang="en-US" altLang="en-US"/>
          </a:p>
          <a:p>
            <a:pPr lvl="2" eaLnBrk="1" hangingPunct="1"/>
            <a:r>
              <a:rPr lang="en-US" altLang="en-US"/>
              <a:t>if [</a:t>
            </a:r>
            <a:r>
              <a:rPr lang="en-US" altLang="en-US">
                <a:solidFill>
                  <a:schemeClr val="tx2"/>
                </a:solidFill>
              </a:rPr>
              <a:t>H</a:t>
            </a:r>
            <a:r>
              <a:rPr lang="en-US" altLang="en-US" sz="2700" baseline="30000">
                <a:solidFill>
                  <a:schemeClr val="tx2"/>
                </a:solidFill>
              </a:rPr>
              <a:t>+</a:t>
            </a:r>
            <a:r>
              <a:rPr lang="en-US" altLang="en-US"/>
              <a:t>]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&gt; [</a:t>
            </a:r>
            <a:r>
              <a:rPr lang="en-US" altLang="en-US" baseline="30000">
                <a:solidFill>
                  <a:schemeClr val="tx2"/>
                </a:solidFill>
              </a:rPr>
              <a:t>-</a:t>
            </a:r>
            <a:r>
              <a:rPr lang="en-US" altLang="en-US">
                <a:solidFill>
                  <a:schemeClr val="tx2"/>
                </a:solidFill>
              </a:rPr>
              <a:t>OH</a:t>
            </a:r>
            <a:r>
              <a:rPr lang="en-US" altLang="en-US"/>
              <a:t>], water is </a:t>
            </a:r>
            <a:r>
              <a:rPr lang="en-US" altLang="en-US" u="sng">
                <a:solidFill>
                  <a:srgbClr val="CC0000"/>
                </a:solidFill>
              </a:rPr>
              <a:t>acidic</a:t>
            </a:r>
            <a:endParaRPr lang="en-US" altLang="en-US"/>
          </a:p>
          <a:p>
            <a:pPr lvl="2" eaLnBrk="1" hangingPunct="1"/>
            <a:r>
              <a:rPr lang="en-US" altLang="en-US"/>
              <a:t>if [</a:t>
            </a:r>
            <a:r>
              <a:rPr lang="en-US" altLang="en-US">
                <a:solidFill>
                  <a:schemeClr val="tx2"/>
                </a:solidFill>
              </a:rPr>
              <a:t>H</a:t>
            </a:r>
            <a:r>
              <a:rPr lang="en-US" altLang="en-US" sz="2700" baseline="30000">
                <a:solidFill>
                  <a:schemeClr val="tx2"/>
                </a:solidFill>
              </a:rPr>
              <a:t>+</a:t>
            </a:r>
            <a:r>
              <a:rPr lang="en-US" altLang="en-US"/>
              <a:t>]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&lt; [</a:t>
            </a:r>
            <a:r>
              <a:rPr lang="en-US" altLang="en-US" baseline="30000">
                <a:solidFill>
                  <a:schemeClr val="tx2"/>
                </a:solidFill>
              </a:rPr>
              <a:t>-</a:t>
            </a:r>
            <a:r>
              <a:rPr lang="en-US" altLang="en-US">
                <a:solidFill>
                  <a:schemeClr val="tx2"/>
                </a:solidFill>
              </a:rPr>
              <a:t>OH</a:t>
            </a:r>
            <a:r>
              <a:rPr lang="en-US" altLang="en-US"/>
              <a:t>],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water is </a:t>
            </a:r>
            <a:r>
              <a:rPr lang="en-US" altLang="en-US" u="sng">
                <a:solidFill>
                  <a:srgbClr val="CC0000"/>
                </a:solidFill>
              </a:rPr>
              <a:t>basic</a:t>
            </a:r>
            <a:endParaRPr lang="en-US" altLang="en-US" sz="2100" u="sng">
              <a:solidFill>
                <a:srgbClr val="CC0000"/>
              </a:solidFill>
            </a:endParaRPr>
          </a:p>
          <a:p>
            <a:pPr eaLnBrk="1" hangingPunct="1"/>
            <a:r>
              <a:rPr lang="en-US" altLang="en-US" sz="2550" u="sng">
                <a:solidFill>
                  <a:srgbClr val="CC0000"/>
                </a:solidFill>
              </a:rPr>
              <a:t>pH scale</a:t>
            </a:r>
            <a:endParaRPr lang="en-US" altLang="en-US" sz="2550" u="sng">
              <a:solidFill>
                <a:schemeClr val="tx2"/>
              </a:solidFill>
            </a:endParaRPr>
          </a:p>
          <a:p>
            <a:pPr lvl="1" eaLnBrk="1" hangingPunct="1"/>
            <a:r>
              <a:rPr lang="en-US" altLang="en-US" sz="2400"/>
              <a:t>how acid or basic solution is</a:t>
            </a:r>
          </a:p>
          <a:p>
            <a:pPr lvl="1" eaLnBrk="1" hangingPunct="1"/>
            <a:r>
              <a:rPr lang="en-US" altLang="en-US" sz="2400">
                <a:solidFill>
                  <a:srgbClr val="CC0000"/>
                </a:solidFill>
              </a:rPr>
              <a:t>1 </a:t>
            </a:r>
            <a:r>
              <a:rPr lang="en-US" altLang="en-US" sz="2400">
                <a:solidFill>
                  <a:srgbClr val="CC0000"/>
                </a:solidFill>
                <a:sym typeface="Symbol" pitchFamily="2" charset="2"/>
              </a:rPr>
              <a:t> </a:t>
            </a:r>
            <a:r>
              <a:rPr lang="en-US" altLang="en-US" sz="2400">
                <a:solidFill>
                  <a:srgbClr val="CC0000"/>
                </a:solidFill>
              </a:rPr>
              <a:t>7 </a:t>
            </a:r>
            <a:r>
              <a:rPr lang="en-US" altLang="en-US" sz="2400">
                <a:solidFill>
                  <a:srgbClr val="CC0000"/>
                </a:solidFill>
                <a:sym typeface="Symbol" pitchFamily="2" charset="2"/>
              </a:rPr>
              <a:t></a:t>
            </a:r>
            <a:r>
              <a:rPr lang="en-US" altLang="en-US" sz="2400">
                <a:solidFill>
                  <a:srgbClr val="CC0000"/>
                </a:solidFill>
              </a:rPr>
              <a:t> 14</a:t>
            </a:r>
          </a:p>
        </p:txBody>
      </p:sp>
      <p:sp>
        <p:nvSpPr>
          <p:cNvPr id="288773" name="Rectangle 5">
            <a:extLst>
              <a:ext uri="{FF2B5EF4-FFF2-40B4-BE49-F238E27FC236}">
                <a16:creationId xmlns:a16="http://schemas.microsoft.com/office/drawing/2014/main" id="{864AAE08-50F8-DA43-A65E-851C104F3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910" y="4491552"/>
            <a:ext cx="2650084" cy="484748"/>
          </a:xfrm>
          <a:prstGeom prst="rect">
            <a:avLst/>
          </a:prstGeom>
          <a:solidFill>
            <a:schemeClr val="hlink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550" b="1">
                <a:solidFill>
                  <a:srgbClr val="000000"/>
                </a:solidFill>
              </a:rPr>
              <a:t>H</a:t>
            </a:r>
            <a:r>
              <a:rPr lang="en-US" altLang="en-US" sz="2550" b="1" baseline="-25000">
                <a:solidFill>
                  <a:srgbClr val="000000"/>
                </a:solidFill>
              </a:rPr>
              <a:t>2</a:t>
            </a:r>
            <a:r>
              <a:rPr lang="en-US" altLang="en-US" sz="2550" b="1">
                <a:solidFill>
                  <a:srgbClr val="000000"/>
                </a:solidFill>
              </a:rPr>
              <a:t>O </a:t>
            </a:r>
            <a:r>
              <a:rPr lang="en-US" altLang="en-US" sz="2550" b="1">
                <a:solidFill>
                  <a:srgbClr val="000000"/>
                </a:solidFill>
                <a:sym typeface="Symbol" pitchFamily="2" charset="2"/>
              </a:rPr>
              <a:t> H</a:t>
            </a:r>
            <a:r>
              <a:rPr lang="en-US" altLang="en-US" sz="2550" b="1" baseline="30000">
                <a:solidFill>
                  <a:srgbClr val="000000"/>
                </a:solidFill>
                <a:sym typeface="Symbol" pitchFamily="2" charset="2"/>
              </a:rPr>
              <a:t>+</a:t>
            </a:r>
            <a:r>
              <a:rPr lang="en-US" altLang="en-US" sz="2550" b="1">
                <a:solidFill>
                  <a:srgbClr val="000000"/>
                </a:solidFill>
                <a:sym typeface="Symbol" pitchFamily="2" charset="2"/>
              </a:rPr>
              <a:t> + OH</a:t>
            </a:r>
            <a:r>
              <a:rPr lang="en-US" altLang="en-US" sz="2550" b="1" baseline="30000">
                <a:solidFill>
                  <a:srgbClr val="000000"/>
                </a:solidFill>
                <a:sym typeface="Symbol" pitchFamily="2" charset="2"/>
              </a:rPr>
              <a:t>–</a:t>
            </a:r>
            <a:endParaRPr lang="en-US" altLang="en-US" sz="255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8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1" grpId="0" build="p" autoUpdateAnimBg="0"/>
      <p:bldP spid="28877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68AD043-6466-514F-93D2-3CC2D8031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 Scale</a:t>
            </a:r>
          </a:p>
        </p:txBody>
      </p:sp>
      <p:grpSp>
        <p:nvGrpSpPr>
          <p:cNvPr id="37891" name="Group 150">
            <a:extLst>
              <a:ext uri="{FF2B5EF4-FFF2-40B4-BE49-F238E27FC236}">
                <a16:creationId xmlns:a16="http://schemas.microsoft.com/office/drawing/2014/main" id="{C046969F-C0DA-3E48-8425-BEEA07DB482D}"/>
              </a:ext>
            </a:extLst>
          </p:cNvPr>
          <p:cNvGrpSpPr>
            <a:grpSpLocks/>
          </p:cNvGrpSpPr>
          <p:nvPr/>
        </p:nvGrpSpPr>
        <p:grpSpPr bwMode="auto">
          <a:xfrm>
            <a:off x="2989660" y="240507"/>
            <a:ext cx="4801792" cy="4902994"/>
            <a:chOff x="1546" y="202"/>
            <a:chExt cx="4033" cy="4118"/>
          </a:xfrm>
        </p:grpSpPr>
        <p:pic>
          <p:nvPicPr>
            <p:cNvPr id="37893" name="Picture 102" descr="02_18">
              <a:extLst>
                <a:ext uri="{FF2B5EF4-FFF2-40B4-BE49-F238E27FC236}">
                  <a16:creationId xmlns:a16="http://schemas.microsoft.com/office/drawing/2014/main" id="{03A74CA7-41A9-684F-BA07-022733B8E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t="3600" r="22501"/>
            <a:stretch>
              <a:fillRect/>
            </a:stretch>
          </p:blipFill>
          <p:spPr bwMode="auto">
            <a:xfrm>
              <a:off x="1751" y="263"/>
              <a:ext cx="3086" cy="4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894" name="Rectangle 103">
              <a:extLst>
                <a:ext uri="{FF2B5EF4-FFF2-40B4-BE49-F238E27FC236}">
                  <a16:creationId xmlns:a16="http://schemas.microsoft.com/office/drawing/2014/main" id="{349B9EC4-F612-D048-9976-9727BCAEA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740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r>
                <a:rPr lang="en-US" altLang="en-US" sz="1350" b="1" baseline="30000">
                  <a:solidFill>
                    <a:srgbClr val="000000"/>
                  </a:solidFill>
                </a:rPr>
                <a:t>–1</a:t>
              </a:r>
              <a:r>
                <a:rPr lang="en-US" altLang="en-US" sz="1350" b="1">
                  <a:solidFill>
                    <a:srgbClr val="000000"/>
                  </a:solidFill>
                </a:rPr>
                <a:t> 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895" name="Rectangle 104">
              <a:extLst>
                <a:ext uri="{FF2B5EF4-FFF2-40B4-BE49-F238E27FC236}">
                  <a16:creationId xmlns:a16="http://schemas.microsoft.com/office/drawing/2014/main" id="{FFBAB682-31DB-DC4F-95A0-056888399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" y="202"/>
              <a:ext cx="109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500" b="1">
                  <a:solidFill>
                    <a:srgbClr val="000000"/>
                  </a:solidFill>
                </a:rPr>
                <a:t>H</a:t>
              </a:r>
              <a:r>
                <a:rPr lang="en-US" altLang="en-US" sz="1500" b="1" baseline="30000">
                  <a:solidFill>
                    <a:srgbClr val="000000"/>
                  </a:solidFill>
                </a:rPr>
                <a:t>+</a:t>
              </a:r>
              <a:r>
                <a:rPr lang="en-US" altLang="en-US" sz="1500" b="1">
                  <a:solidFill>
                    <a:srgbClr val="000000"/>
                  </a:solidFill>
                </a:rPr>
                <a:t> Ion</a:t>
              </a:r>
            </a:p>
            <a:p>
              <a:pPr algn="l">
                <a:lnSpc>
                  <a:spcPct val="85000"/>
                </a:lnSpc>
              </a:pPr>
              <a:r>
                <a:rPr lang="en-US" altLang="en-US" sz="1500" b="1">
                  <a:solidFill>
                    <a:srgbClr val="000000"/>
                  </a:solidFill>
                </a:rPr>
                <a:t>Concentration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896" name="Rectangle 105">
              <a:extLst>
                <a:ext uri="{FF2B5EF4-FFF2-40B4-BE49-F238E27FC236}">
                  <a16:creationId xmlns:a16="http://schemas.microsoft.com/office/drawing/2014/main" id="{E243C7A4-D980-6947-ADB0-5697F1A91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02"/>
              <a:ext cx="173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lnSpc>
                  <a:spcPct val="85000"/>
                </a:lnSpc>
              </a:pPr>
              <a:r>
                <a:rPr lang="en-US" altLang="en-US" sz="1500" b="1">
                  <a:solidFill>
                    <a:srgbClr val="000000"/>
                  </a:solidFill>
                </a:rPr>
                <a:t>Examples of Solutions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897" name="Rectangle 106">
              <a:extLst>
                <a:ext uri="{FF2B5EF4-FFF2-40B4-BE49-F238E27FC236}">
                  <a16:creationId xmlns:a16="http://schemas.microsoft.com/office/drawing/2014/main" id="{6BBA7053-AC2E-8C47-A035-F681EEF60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998"/>
              <a:ext cx="18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lnSpc>
                  <a:spcPct val="70000"/>
                </a:lnSpc>
              </a:pPr>
              <a:r>
                <a:rPr lang="en-US" altLang="en-US" sz="1350" b="1">
                  <a:solidFill>
                    <a:srgbClr val="000000"/>
                  </a:solidFill>
                </a:rPr>
                <a:t>Stomach acid, Lemon juice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898" name="Rectangle 107">
              <a:extLst>
                <a:ext uri="{FF2B5EF4-FFF2-40B4-BE49-F238E27FC236}">
                  <a16:creationId xmlns:a16="http://schemas.microsoft.com/office/drawing/2014/main" id="{669B5874-A172-E04E-AE90-C4A95C758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740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899" name="Rectangle 108">
              <a:extLst>
                <a:ext uri="{FF2B5EF4-FFF2-40B4-BE49-F238E27FC236}">
                  <a16:creationId xmlns:a16="http://schemas.microsoft.com/office/drawing/2014/main" id="{6005DEB5-3909-554B-87EE-94829717E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" y="306"/>
              <a:ext cx="215" cy="194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500" b="1">
                  <a:solidFill>
                    <a:srgbClr val="000000"/>
                  </a:solidFill>
                </a:rPr>
                <a:t>pH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00" name="Rectangle 109">
              <a:extLst>
                <a:ext uri="{FF2B5EF4-FFF2-40B4-BE49-F238E27FC236}">
                  <a16:creationId xmlns:a16="http://schemas.microsoft.com/office/drawing/2014/main" id="{91F88F8F-239E-9047-93F4-6B3751DEA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505"/>
              <a:ext cx="2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r>
                <a:rPr lang="en-US" altLang="en-US" sz="1350" b="1" baseline="30000">
                  <a:solidFill>
                    <a:srgbClr val="000000"/>
                  </a:solidFill>
                </a:rPr>
                <a:t>0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01" name="Rectangle 110">
              <a:extLst>
                <a:ext uri="{FF2B5EF4-FFF2-40B4-BE49-F238E27FC236}">
                  <a16:creationId xmlns:a16="http://schemas.microsoft.com/office/drawing/2014/main" id="{C855C9F7-8D78-124D-BD41-252B218B2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523"/>
              <a:ext cx="122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Hydrochloric acid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02" name="Rectangle 111">
              <a:extLst>
                <a:ext uri="{FF2B5EF4-FFF2-40B4-BE49-F238E27FC236}">
                  <a16:creationId xmlns:a16="http://schemas.microsoft.com/office/drawing/2014/main" id="{3E3DD051-FE49-4F47-BB89-B8D7755A8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52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0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03" name="Rectangle 112">
              <a:extLst>
                <a:ext uri="{FF2B5EF4-FFF2-40B4-BE49-F238E27FC236}">
                  <a16:creationId xmlns:a16="http://schemas.microsoft.com/office/drawing/2014/main" id="{2E8BB808-2751-E841-AAD3-A2C6AEC75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976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r>
                <a:rPr lang="en-US" altLang="en-US" sz="1350" b="1" baseline="30000">
                  <a:solidFill>
                    <a:srgbClr val="000000"/>
                  </a:solidFill>
                </a:rPr>
                <a:t>–2</a:t>
              </a:r>
              <a:r>
                <a:rPr lang="en-US" altLang="en-US" sz="1350" b="1">
                  <a:solidFill>
                    <a:srgbClr val="000000"/>
                  </a:solidFill>
                </a:rPr>
                <a:t> 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04" name="Rectangle 113">
              <a:extLst>
                <a:ext uri="{FF2B5EF4-FFF2-40B4-BE49-F238E27FC236}">
                  <a16:creationId xmlns:a16="http://schemas.microsoft.com/office/drawing/2014/main" id="{83A1AB76-032A-024F-9F3C-2F69010E3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976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2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05" name="Rectangle 114">
              <a:extLst>
                <a:ext uri="{FF2B5EF4-FFF2-40B4-BE49-F238E27FC236}">
                  <a16:creationId xmlns:a16="http://schemas.microsoft.com/office/drawing/2014/main" id="{8B3959E6-98A8-3449-9D81-17745B758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1212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r>
                <a:rPr lang="en-US" altLang="en-US" sz="1350" b="1" baseline="30000">
                  <a:solidFill>
                    <a:srgbClr val="000000"/>
                  </a:solidFill>
                </a:rPr>
                <a:t>–3</a:t>
              </a:r>
              <a:r>
                <a:rPr lang="en-US" altLang="en-US" sz="1350" b="1">
                  <a:solidFill>
                    <a:srgbClr val="000000"/>
                  </a:solidFill>
                </a:rPr>
                <a:t> 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06" name="Rectangle 115">
              <a:extLst>
                <a:ext uri="{FF2B5EF4-FFF2-40B4-BE49-F238E27FC236}">
                  <a16:creationId xmlns:a16="http://schemas.microsoft.com/office/drawing/2014/main" id="{6F036B12-9CFB-8C4E-A692-24C1254AC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197"/>
              <a:ext cx="12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Vinegar, cola, beer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07" name="Rectangle 116">
              <a:extLst>
                <a:ext uri="{FF2B5EF4-FFF2-40B4-BE49-F238E27FC236}">
                  <a16:creationId xmlns:a16="http://schemas.microsoft.com/office/drawing/2014/main" id="{C921E7BE-D0C2-5043-92BE-8B4E4DA00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121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3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08" name="Rectangle 117">
              <a:extLst>
                <a:ext uri="{FF2B5EF4-FFF2-40B4-BE49-F238E27FC236}">
                  <a16:creationId xmlns:a16="http://schemas.microsoft.com/office/drawing/2014/main" id="{9AB41FAD-8EB9-634C-A732-BF7A09CB3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1448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r>
                <a:rPr lang="en-US" altLang="en-US" sz="1350" b="1" baseline="30000">
                  <a:solidFill>
                    <a:srgbClr val="000000"/>
                  </a:solidFill>
                </a:rPr>
                <a:t>–4</a:t>
              </a:r>
              <a:r>
                <a:rPr lang="en-US" altLang="en-US" sz="1350" b="1">
                  <a:solidFill>
                    <a:srgbClr val="000000"/>
                  </a:solidFill>
                </a:rPr>
                <a:t> 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09" name="Rectangle 118">
              <a:extLst>
                <a:ext uri="{FF2B5EF4-FFF2-40B4-BE49-F238E27FC236}">
                  <a16:creationId xmlns:a16="http://schemas.microsoft.com/office/drawing/2014/main" id="{ADF5AB66-55A1-6A4D-A811-CDE91C326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16"/>
              <a:ext cx="6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Tomatoes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10" name="Rectangle 119">
              <a:extLst>
                <a:ext uri="{FF2B5EF4-FFF2-40B4-BE49-F238E27FC236}">
                  <a16:creationId xmlns:a16="http://schemas.microsoft.com/office/drawing/2014/main" id="{3D87456B-EDD0-B141-B5F5-8DD3E96E2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1448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4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11" name="Rectangle 120">
              <a:extLst>
                <a:ext uri="{FF2B5EF4-FFF2-40B4-BE49-F238E27FC236}">
                  <a16:creationId xmlns:a16="http://schemas.microsoft.com/office/drawing/2014/main" id="{B193580C-86FB-164E-89A7-005E4EFB8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1677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r>
                <a:rPr lang="en-US" altLang="en-US" sz="1350" b="1" baseline="30000">
                  <a:solidFill>
                    <a:srgbClr val="000000"/>
                  </a:solidFill>
                </a:rPr>
                <a:t>–5</a:t>
              </a:r>
              <a:r>
                <a:rPr lang="en-US" altLang="en-US" sz="1350" b="1">
                  <a:solidFill>
                    <a:srgbClr val="000000"/>
                  </a:solidFill>
                </a:rPr>
                <a:t> 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12" name="Rectangle 121">
              <a:extLst>
                <a:ext uri="{FF2B5EF4-FFF2-40B4-BE49-F238E27FC236}">
                  <a16:creationId xmlns:a16="http://schemas.microsoft.com/office/drawing/2014/main" id="{C3462677-2A19-4F4F-A21A-E69071CED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699"/>
              <a:ext cx="16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lnSpc>
                  <a:spcPct val="70000"/>
                </a:lnSpc>
              </a:pPr>
              <a:r>
                <a:rPr lang="en-US" altLang="en-US" sz="1350" b="1">
                  <a:solidFill>
                    <a:srgbClr val="000000"/>
                  </a:solidFill>
                </a:rPr>
                <a:t>Black coffee, Rainwater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13" name="Rectangle 122">
              <a:extLst>
                <a:ext uri="{FF2B5EF4-FFF2-40B4-BE49-F238E27FC236}">
                  <a16:creationId xmlns:a16="http://schemas.microsoft.com/office/drawing/2014/main" id="{3458B918-0C7A-A241-BA59-AD47ED268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168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5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14" name="Rectangle 123">
              <a:extLst>
                <a:ext uri="{FF2B5EF4-FFF2-40B4-BE49-F238E27FC236}">
                  <a16:creationId xmlns:a16="http://schemas.microsoft.com/office/drawing/2014/main" id="{4027FEAF-5C10-2944-8D91-026C5D4F6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1919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r>
                <a:rPr lang="en-US" altLang="en-US" sz="1350" b="1" baseline="30000">
                  <a:solidFill>
                    <a:srgbClr val="000000"/>
                  </a:solidFill>
                </a:rPr>
                <a:t>–6</a:t>
              </a:r>
              <a:r>
                <a:rPr lang="en-US" altLang="en-US" sz="1350" b="1">
                  <a:solidFill>
                    <a:srgbClr val="000000"/>
                  </a:solidFill>
                </a:rPr>
                <a:t> 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15" name="Rectangle 124">
              <a:extLst>
                <a:ext uri="{FF2B5EF4-FFF2-40B4-BE49-F238E27FC236}">
                  <a16:creationId xmlns:a16="http://schemas.microsoft.com/office/drawing/2014/main" id="{2949652A-FEA9-AD46-AA39-0A8DAC287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939"/>
              <a:ext cx="87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lnSpc>
                  <a:spcPct val="70000"/>
                </a:lnSpc>
              </a:pPr>
              <a:r>
                <a:rPr lang="en-US" altLang="en-US" sz="1350" b="1">
                  <a:solidFill>
                    <a:srgbClr val="000000"/>
                  </a:solidFill>
                </a:rPr>
                <a:t>Urine, Saliva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16" name="Rectangle 125">
              <a:extLst>
                <a:ext uri="{FF2B5EF4-FFF2-40B4-BE49-F238E27FC236}">
                  <a16:creationId xmlns:a16="http://schemas.microsoft.com/office/drawing/2014/main" id="{B1CA3936-9369-A241-92D6-690133AC8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1919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6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17" name="Rectangle 126">
              <a:extLst>
                <a:ext uri="{FF2B5EF4-FFF2-40B4-BE49-F238E27FC236}">
                  <a16:creationId xmlns:a16="http://schemas.microsoft.com/office/drawing/2014/main" id="{45BAA96D-32B2-C84D-B40D-12B9FFF76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2174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r>
                <a:rPr lang="en-US" altLang="en-US" sz="1350" b="1" baseline="30000">
                  <a:solidFill>
                    <a:srgbClr val="000000"/>
                  </a:solidFill>
                </a:rPr>
                <a:t>–7</a:t>
              </a:r>
              <a:r>
                <a:rPr lang="en-US" altLang="en-US" sz="1350" b="1">
                  <a:solidFill>
                    <a:srgbClr val="000000"/>
                  </a:solidFill>
                </a:rPr>
                <a:t> 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18" name="Rectangle 127">
              <a:extLst>
                <a:ext uri="{FF2B5EF4-FFF2-40B4-BE49-F238E27FC236}">
                  <a16:creationId xmlns:a16="http://schemas.microsoft.com/office/drawing/2014/main" id="{718180AC-0B63-3B41-B775-D99A1FAE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170"/>
              <a:ext cx="12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lnSpc>
                  <a:spcPct val="70000"/>
                </a:lnSpc>
              </a:pPr>
              <a:r>
                <a:rPr lang="en-US" altLang="en-US" sz="1350" b="1">
                  <a:solidFill>
                    <a:srgbClr val="000000"/>
                  </a:solidFill>
                </a:rPr>
                <a:t>Pure water, Blood</a:t>
              </a: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919" name="Rectangle 128">
              <a:extLst>
                <a:ext uri="{FF2B5EF4-FFF2-40B4-BE49-F238E27FC236}">
                  <a16:creationId xmlns:a16="http://schemas.microsoft.com/office/drawing/2014/main" id="{7EB3EEED-D431-5648-A63B-1E0B57DC2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2155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7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20" name="Rectangle 129">
              <a:extLst>
                <a:ext uri="{FF2B5EF4-FFF2-40B4-BE49-F238E27FC236}">
                  <a16:creationId xmlns:a16="http://schemas.microsoft.com/office/drawing/2014/main" id="{6BB93901-AFFE-DF46-A1F0-EA0B3D6BC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2402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r>
                <a:rPr lang="en-US" altLang="en-US" sz="1350" b="1" baseline="30000">
                  <a:solidFill>
                    <a:srgbClr val="000000"/>
                  </a:solidFill>
                </a:rPr>
                <a:t>–8</a:t>
              </a:r>
              <a:r>
                <a:rPr lang="en-US" altLang="en-US" sz="1350" b="1">
                  <a:solidFill>
                    <a:srgbClr val="000000"/>
                  </a:solidFill>
                </a:rPr>
                <a:t> 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21" name="Rectangle 130">
              <a:extLst>
                <a:ext uri="{FF2B5EF4-FFF2-40B4-BE49-F238E27FC236}">
                  <a16:creationId xmlns:a16="http://schemas.microsoft.com/office/drawing/2014/main" id="{B8CFE6A1-A934-6B45-9307-21DDED6B8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369"/>
              <a:ext cx="6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Seawater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22" name="Rectangle 131">
              <a:extLst>
                <a:ext uri="{FF2B5EF4-FFF2-40B4-BE49-F238E27FC236}">
                  <a16:creationId xmlns:a16="http://schemas.microsoft.com/office/drawing/2014/main" id="{0BD70110-14B7-9446-AF8A-DE98C1396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2391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8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23" name="Rectangle 132">
              <a:extLst>
                <a:ext uri="{FF2B5EF4-FFF2-40B4-BE49-F238E27FC236}">
                  <a16:creationId xmlns:a16="http://schemas.microsoft.com/office/drawing/2014/main" id="{B8412D88-F85A-E54A-9F31-B021B32DA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2632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r>
                <a:rPr lang="en-US" altLang="en-US" sz="1350" b="1" baseline="30000">
                  <a:solidFill>
                    <a:srgbClr val="000000"/>
                  </a:solidFill>
                </a:rPr>
                <a:t>–9</a:t>
              </a:r>
              <a:r>
                <a:rPr lang="en-US" altLang="en-US" sz="1350" b="1">
                  <a:solidFill>
                    <a:srgbClr val="000000"/>
                  </a:solidFill>
                </a:rPr>
                <a:t> 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24" name="Rectangle 133">
              <a:extLst>
                <a:ext uri="{FF2B5EF4-FFF2-40B4-BE49-F238E27FC236}">
                  <a16:creationId xmlns:a16="http://schemas.microsoft.com/office/drawing/2014/main" id="{66D64A76-85BD-CF40-BEFD-DA58460BF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604"/>
              <a:ext cx="8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Baking soda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25" name="Rectangle 134">
              <a:extLst>
                <a:ext uri="{FF2B5EF4-FFF2-40B4-BE49-F238E27FC236}">
                  <a16:creationId xmlns:a16="http://schemas.microsoft.com/office/drawing/2014/main" id="{A7E215A2-7841-2C40-A6EB-EA3F8A4E4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2635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9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26" name="Rectangle 135">
              <a:extLst>
                <a:ext uri="{FF2B5EF4-FFF2-40B4-BE49-F238E27FC236}">
                  <a16:creationId xmlns:a16="http://schemas.microsoft.com/office/drawing/2014/main" id="{8528B1E2-CA4C-644F-831E-397D269DF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2860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r>
                <a:rPr lang="en-US" altLang="en-US" sz="1350" b="1" baseline="30000">
                  <a:solidFill>
                    <a:srgbClr val="000000"/>
                  </a:solidFill>
                </a:rPr>
                <a:t>–10</a:t>
              </a:r>
              <a:r>
                <a:rPr lang="en-US" altLang="en-US" sz="1350" b="1">
                  <a:solidFill>
                    <a:srgbClr val="000000"/>
                  </a:solidFill>
                </a:rPr>
                <a:t> 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27" name="Rectangle 136">
              <a:extLst>
                <a:ext uri="{FF2B5EF4-FFF2-40B4-BE49-F238E27FC236}">
                  <a16:creationId xmlns:a16="http://schemas.microsoft.com/office/drawing/2014/main" id="{57964DFE-8991-C043-BAEA-FA693D6ED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2856"/>
              <a:ext cx="105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Great Salt Lake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28" name="Rectangle 137">
              <a:extLst>
                <a:ext uri="{FF2B5EF4-FFF2-40B4-BE49-F238E27FC236}">
                  <a16:creationId xmlns:a16="http://schemas.microsoft.com/office/drawing/2014/main" id="{F58DBDE3-600D-0F4A-9417-E5BF3EACE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286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29" name="Rectangle 138">
              <a:extLst>
                <a:ext uri="{FF2B5EF4-FFF2-40B4-BE49-F238E27FC236}">
                  <a16:creationId xmlns:a16="http://schemas.microsoft.com/office/drawing/2014/main" id="{257A2809-2FF8-BF46-A756-8846E7D4A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3090"/>
              <a:ext cx="35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r>
                <a:rPr lang="en-US" altLang="en-US" sz="1350" b="1" baseline="30000">
                  <a:solidFill>
                    <a:srgbClr val="000000"/>
                  </a:solidFill>
                </a:rPr>
                <a:t>–11</a:t>
              </a:r>
              <a:r>
                <a:rPr lang="en-US" altLang="en-US" sz="1350" b="1">
                  <a:solidFill>
                    <a:srgbClr val="000000"/>
                  </a:solidFill>
                </a:rPr>
                <a:t> 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30" name="Rectangle 139">
              <a:extLst>
                <a:ext uri="{FF2B5EF4-FFF2-40B4-BE49-F238E27FC236}">
                  <a16:creationId xmlns:a16="http://schemas.microsoft.com/office/drawing/2014/main" id="{1EE51E41-C206-264F-A413-B65BA1391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3091"/>
              <a:ext cx="143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Household ammonia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31" name="Rectangle 140">
              <a:extLst>
                <a:ext uri="{FF2B5EF4-FFF2-40B4-BE49-F238E27FC236}">
                  <a16:creationId xmlns:a16="http://schemas.microsoft.com/office/drawing/2014/main" id="{0FB46D30-544B-5040-AECA-ADC9F443E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" y="3099"/>
              <a:ext cx="15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11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32" name="Rectangle 141">
              <a:extLst>
                <a:ext uri="{FF2B5EF4-FFF2-40B4-BE49-F238E27FC236}">
                  <a16:creationId xmlns:a16="http://schemas.microsoft.com/office/drawing/2014/main" id="{7BEE61A3-B8F6-A24A-B5D2-4F5726B9A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3319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r>
                <a:rPr lang="en-US" altLang="en-US" sz="1350" b="1" baseline="30000">
                  <a:solidFill>
                    <a:srgbClr val="000000"/>
                  </a:solidFill>
                </a:rPr>
                <a:t>–12</a:t>
              </a:r>
              <a:r>
                <a:rPr lang="en-US" altLang="en-US" sz="1350" b="1">
                  <a:solidFill>
                    <a:srgbClr val="000000"/>
                  </a:solidFill>
                </a:rPr>
                <a:t> 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33" name="Rectangle 142">
              <a:extLst>
                <a:ext uri="{FF2B5EF4-FFF2-40B4-BE49-F238E27FC236}">
                  <a16:creationId xmlns:a16="http://schemas.microsoft.com/office/drawing/2014/main" id="{65FE9F82-59B6-CD4A-BC6F-9A6A890C2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3350"/>
              <a:ext cx="12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Household bleach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34" name="Rectangle 143">
              <a:extLst>
                <a:ext uri="{FF2B5EF4-FFF2-40B4-BE49-F238E27FC236}">
                  <a16:creationId xmlns:a16="http://schemas.microsoft.com/office/drawing/2014/main" id="{4F6DFE98-0023-4942-833B-F9328173C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333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12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35" name="Rectangle 144">
              <a:extLst>
                <a:ext uri="{FF2B5EF4-FFF2-40B4-BE49-F238E27FC236}">
                  <a16:creationId xmlns:a16="http://schemas.microsoft.com/office/drawing/2014/main" id="{A82E7A3C-99FA-3C45-BBF2-0E6E4D52E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3569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r>
                <a:rPr lang="en-US" altLang="en-US" sz="1350" b="1" baseline="30000">
                  <a:solidFill>
                    <a:srgbClr val="000000"/>
                  </a:solidFill>
                </a:rPr>
                <a:t>–13</a:t>
              </a:r>
              <a:r>
                <a:rPr lang="en-US" altLang="en-US" sz="1350" b="1">
                  <a:solidFill>
                    <a:srgbClr val="000000"/>
                  </a:solidFill>
                </a:rPr>
                <a:t> 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36" name="Rectangle 145">
              <a:extLst>
                <a:ext uri="{FF2B5EF4-FFF2-40B4-BE49-F238E27FC236}">
                  <a16:creationId xmlns:a16="http://schemas.microsoft.com/office/drawing/2014/main" id="{46EDA02A-A404-F642-9BA3-2C3FAD76B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3585"/>
              <a:ext cx="9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Oven cleaner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37" name="Rectangle 146">
              <a:extLst>
                <a:ext uri="{FF2B5EF4-FFF2-40B4-BE49-F238E27FC236}">
                  <a16:creationId xmlns:a16="http://schemas.microsoft.com/office/drawing/2014/main" id="{6B2205C8-D1D0-5A4B-B8C9-27D85AEE0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356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13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38" name="Rectangle 147">
              <a:extLst>
                <a:ext uri="{FF2B5EF4-FFF2-40B4-BE49-F238E27FC236}">
                  <a16:creationId xmlns:a16="http://schemas.microsoft.com/office/drawing/2014/main" id="{962C5BF2-7174-6A4D-8919-28A2506AA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" y="3805"/>
              <a:ext cx="3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10</a:t>
              </a:r>
              <a:r>
                <a:rPr lang="en-US" altLang="en-US" sz="1350" b="1" baseline="30000">
                  <a:solidFill>
                    <a:srgbClr val="000000"/>
                  </a:solidFill>
                </a:rPr>
                <a:t>–14</a:t>
              </a:r>
              <a:r>
                <a:rPr lang="en-US" altLang="en-US" sz="1350" b="1">
                  <a:solidFill>
                    <a:srgbClr val="000000"/>
                  </a:solidFill>
                </a:rPr>
                <a:t> 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39" name="Rectangle 148">
              <a:extLst>
                <a:ext uri="{FF2B5EF4-FFF2-40B4-BE49-F238E27FC236}">
                  <a16:creationId xmlns:a16="http://schemas.microsoft.com/office/drawing/2014/main" id="{F68C9A9B-82C1-C348-8176-DEAAA9A56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3805"/>
              <a:ext cx="126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Sodium hydroxide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  <p:sp>
          <p:nvSpPr>
            <p:cNvPr id="37940" name="Rectangle 149">
              <a:extLst>
                <a:ext uri="{FF2B5EF4-FFF2-40B4-BE49-F238E27FC236}">
                  <a16:creationId xmlns:a16="http://schemas.microsoft.com/office/drawing/2014/main" id="{F7ABBDEC-C2B9-1643-AACE-DDDAB67C8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" y="380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350" b="1">
                  <a:solidFill>
                    <a:srgbClr val="000000"/>
                  </a:solidFill>
                </a:rPr>
                <a:t>14</a:t>
              </a:r>
              <a:endParaRPr lang="en-US" altLang="en-US" sz="1800" b="1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273559" name="AutoShape 151">
            <a:extLst>
              <a:ext uri="{FF2B5EF4-FFF2-40B4-BE49-F238E27FC236}">
                <a16:creationId xmlns:a16="http://schemas.microsoft.com/office/drawing/2014/main" id="{E20D99E2-1B9E-EE45-8F6E-CD2C5C68C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1033463"/>
            <a:ext cx="1790700" cy="348496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u="sng">
                <a:solidFill>
                  <a:srgbClr val="CC0000"/>
                </a:solidFill>
              </a:rPr>
              <a:t>tenfold change</a:t>
            </a:r>
            <a:br>
              <a:rPr lang="en-US" altLang="en-US" sz="1800" b="1" u="sng">
                <a:solidFill>
                  <a:srgbClr val="CC0000"/>
                </a:solidFill>
              </a:rPr>
            </a:br>
            <a:r>
              <a:rPr lang="en-US" altLang="en-US" sz="1800" b="1" u="sng">
                <a:solidFill>
                  <a:srgbClr val="CC0000"/>
                </a:solidFill>
              </a:rPr>
              <a:t>in H+ ions</a:t>
            </a:r>
            <a:endParaRPr lang="en-US" altLang="en-US" sz="1800" b="1">
              <a:solidFill>
                <a:srgbClr val="000000"/>
              </a:solidFill>
            </a:endParaRPr>
          </a:p>
          <a:p>
            <a:endParaRPr lang="en-US" altLang="en-US" sz="1050" b="1">
              <a:solidFill>
                <a:srgbClr val="000000"/>
              </a:solidFill>
            </a:endParaRPr>
          </a:p>
          <a:p>
            <a:r>
              <a:rPr lang="en-US" altLang="en-US" sz="1800" b="1">
                <a:solidFill>
                  <a:srgbClr val="000000"/>
                </a:solidFill>
              </a:rPr>
              <a:t>pH1 </a:t>
            </a:r>
            <a:r>
              <a:rPr lang="en-US" altLang="en-US" sz="1800" b="1">
                <a:solidFill>
                  <a:srgbClr val="000000"/>
                </a:solidFill>
                <a:sym typeface="Symbol" pitchFamily="2" charset="2"/>
              </a:rPr>
              <a:t> </a:t>
            </a:r>
            <a:r>
              <a:rPr lang="en-US" altLang="en-US" sz="1800" b="1">
                <a:solidFill>
                  <a:srgbClr val="000000"/>
                </a:solidFill>
              </a:rPr>
              <a:t>pH2</a:t>
            </a:r>
          </a:p>
          <a:p>
            <a:r>
              <a:rPr lang="en-US" altLang="en-US" sz="1800" b="1">
                <a:solidFill>
                  <a:srgbClr val="000000"/>
                </a:solidFill>
              </a:rPr>
              <a:t>10</a:t>
            </a:r>
            <a:r>
              <a:rPr lang="en-US" altLang="en-US" sz="1800" b="1" baseline="30000">
                <a:solidFill>
                  <a:srgbClr val="000000"/>
                </a:solidFill>
              </a:rPr>
              <a:t>-1</a:t>
            </a:r>
            <a:r>
              <a:rPr lang="en-US" altLang="en-US" sz="1800" b="1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sym typeface="Symbol" pitchFamily="2" charset="2"/>
              </a:rPr>
              <a:t> 10</a:t>
            </a:r>
            <a:r>
              <a:rPr lang="en-US" altLang="en-US" sz="1800" b="1" baseline="30000">
                <a:solidFill>
                  <a:srgbClr val="000000"/>
                </a:solidFill>
                <a:sym typeface="Symbol" pitchFamily="2" charset="2"/>
              </a:rPr>
              <a:t>-2</a:t>
            </a:r>
          </a:p>
          <a:p>
            <a:r>
              <a:rPr lang="en-US" altLang="en-US" sz="1500" b="1" u="sng">
                <a:solidFill>
                  <a:srgbClr val="CC0000"/>
                </a:solidFill>
                <a:sym typeface="Symbol" pitchFamily="2" charset="2"/>
              </a:rPr>
              <a:t>10 times less H</a:t>
            </a:r>
            <a:r>
              <a:rPr lang="en-US" altLang="en-US" sz="1500" b="1" baseline="30000">
                <a:solidFill>
                  <a:srgbClr val="CC0000"/>
                </a:solidFill>
                <a:sym typeface="Symbol" pitchFamily="2" charset="2"/>
              </a:rPr>
              <a:t>+</a:t>
            </a:r>
            <a:endParaRPr lang="en-US" altLang="en-US" sz="1500" b="1" baseline="30000">
              <a:solidFill>
                <a:srgbClr val="000000"/>
              </a:solidFill>
              <a:sym typeface="Symbol" pitchFamily="2" charset="2"/>
            </a:endParaRPr>
          </a:p>
          <a:p>
            <a:endParaRPr lang="en-US" altLang="en-US" sz="675" b="1">
              <a:solidFill>
                <a:srgbClr val="000000"/>
              </a:solidFill>
            </a:endParaRPr>
          </a:p>
          <a:p>
            <a:r>
              <a:rPr lang="en-US" altLang="en-US" sz="1800" b="1">
                <a:solidFill>
                  <a:srgbClr val="000000"/>
                </a:solidFill>
              </a:rPr>
              <a:t>pH8 </a:t>
            </a:r>
            <a:r>
              <a:rPr lang="en-US" altLang="en-US" sz="1800" b="1">
                <a:solidFill>
                  <a:srgbClr val="000000"/>
                </a:solidFill>
                <a:sym typeface="Symbol" pitchFamily="2" charset="2"/>
              </a:rPr>
              <a:t> </a:t>
            </a:r>
            <a:r>
              <a:rPr lang="en-US" altLang="en-US" sz="1800" b="1">
                <a:solidFill>
                  <a:srgbClr val="000000"/>
                </a:solidFill>
              </a:rPr>
              <a:t>pH7</a:t>
            </a:r>
          </a:p>
          <a:p>
            <a:r>
              <a:rPr lang="en-US" altLang="en-US" sz="1800" b="1">
                <a:solidFill>
                  <a:srgbClr val="000000"/>
                </a:solidFill>
              </a:rPr>
              <a:t>10</a:t>
            </a:r>
            <a:r>
              <a:rPr lang="en-US" altLang="en-US" sz="1800" b="1" baseline="30000">
                <a:solidFill>
                  <a:srgbClr val="000000"/>
                </a:solidFill>
              </a:rPr>
              <a:t>-8</a:t>
            </a:r>
            <a:r>
              <a:rPr lang="en-US" altLang="en-US" sz="1800" b="1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sym typeface="Symbol" pitchFamily="2" charset="2"/>
              </a:rPr>
              <a:t> 10</a:t>
            </a:r>
            <a:r>
              <a:rPr lang="en-US" altLang="en-US" sz="1800" b="1" baseline="30000">
                <a:solidFill>
                  <a:srgbClr val="000000"/>
                </a:solidFill>
                <a:sym typeface="Symbol" pitchFamily="2" charset="2"/>
              </a:rPr>
              <a:t>-7</a:t>
            </a:r>
          </a:p>
          <a:p>
            <a:r>
              <a:rPr lang="en-US" altLang="en-US" sz="1500" b="1" u="sng">
                <a:solidFill>
                  <a:srgbClr val="CC0000"/>
                </a:solidFill>
                <a:sym typeface="Symbol" pitchFamily="2" charset="2"/>
              </a:rPr>
              <a:t>10 times more H</a:t>
            </a:r>
            <a:r>
              <a:rPr lang="en-US" altLang="en-US" sz="1500" b="1" baseline="30000">
                <a:solidFill>
                  <a:srgbClr val="CC0000"/>
                </a:solidFill>
                <a:sym typeface="Symbol" pitchFamily="2" charset="2"/>
              </a:rPr>
              <a:t>+</a:t>
            </a:r>
            <a:endParaRPr lang="en-US" altLang="en-US" sz="1500" b="1">
              <a:solidFill>
                <a:srgbClr val="000000"/>
              </a:solidFill>
            </a:endParaRPr>
          </a:p>
          <a:p>
            <a:endParaRPr lang="en-US" altLang="en-US" sz="675" b="1">
              <a:solidFill>
                <a:srgbClr val="000000"/>
              </a:solidFill>
            </a:endParaRPr>
          </a:p>
          <a:p>
            <a:r>
              <a:rPr lang="en-US" altLang="en-US" sz="1800" b="1">
                <a:solidFill>
                  <a:srgbClr val="000000"/>
                </a:solidFill>
              </a:rPr>
              <a:t>pH10 </a:t>
            </a:r>
            <a:r>
              <a:rPr lang="en-US" altLang="en-US" sz="1800" b="1">
                <a:solidFill>
                  <a:srgbClr val="000000"/>
                </a:solidFill>
                <a:sym typeface="Symbol" pitchFamily="2" charset="2"/>
              </a:rPr>
              <a:t> </a:t>
            </a:r>
            <a:r>
              <a:rPr lang="en-US" altLang="en-US" sz="1800" b="1">
                <a:solidFill>
                  <a:srgbClr val="000000"/>
                </a:solidFill>
              </a:rPr>
              <a:t>pH8</a:t>
            </a:r>
          </a:p>
          <a:p>
            <a:r>
              <a:rPr lang="en-US" altLang="en-US" sz="1800" b="1">
                <a:solidFill>
                  <a:srgbClr val="000000"/>
                </a:solidFill>
              </a:rPr>
              <a:t>10</a:t>
            </a:r>
            <a:r>
              <a:rPr lang="en-US" altLang="en-US" sz="1800" b="1" baseline="30000">
                <a:solidFill>
                  <a:srgbClr val="000000"/>
                </a:solidFill>
              </a:rPr>
              <a:t>-10</a:t>
            </a:r>
            <a:r>
              <a:rPr lang="en-US" altLang="en-US" sz="1800" b="1">
                <a:solidFill>
                  <a:srgbClr val="000000"/>
                </a:solidFill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sym typeface="Symbol" pitchFamily="2" charset="2"/>
              </a:rPr>
              <a:t> 10</a:t>
            </a:r>
            <a:r>
              <a:rPr lang="en-US" altLang="en-US" sz="1800" b="1" baseline="30000">
                <a:solidFill>
                  <a:srgbClr val="000000"/>
                </a:solidFill>
                <a:sym typeface="Symbol" pitchFamily="2" charset="2"/>
              </a:rPr>
              <a:t>-8</a:t>
            </a:r>
          </a:p>
          <a:p>
            <a:r>
              <a:rPr lang="en-US" altLang="en-US" sz="1500" b="1" u="sng">
                <a:solidFill>
                  <a:srgbClr val="CC0000"/>
                </a:solidFill>
                <a:sym typeface="Symbol" pitchFamily="2" charset="2"/>
              </a:rPr>
              <a:t>100 times more H</a:t>
            </a:r>
            <a:r>
              <a:rPr lang="en-US" altLang="en-US" sz="1500" b="1" baseline="30000">
                <a:solidFill>
                  <a:srgbClr val="CC0000"/>
                </a:solidFill>
                <a:sym typeface="Symbol" pitchFamily="2" charset="2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158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5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5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3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3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3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3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35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3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35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35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35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35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35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35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35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559" grpId="0" build="p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8" y="935667"/>
            <a:ext cx="8266470" cy="763526"/>
          </a:xfrm>
        </p:spPr>
        <p:txBody>
          <a:bodyPr>
            <a:normAutofit/>
          </a:bodyPr>
          <a:lstStyle/>
          <a:p>
            <a:r>
              <a:rPr lang="en-US" dirty="0"/>
              <a:t>Concept 2.1 Matter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78" y="1699193"/>
            <a:ext cx="8259958" cy="3343238"/>
          </a:xfrm>
        </p:spPr>
        <p:txBody>
          <a:bodyPr/>
          <a:lstStyle/>
          <a:p>
            <a:r>
              <a:rPr lang="en-US" dirty="0"/>
              <a:t>Matter consists of chemical elements in pure form and in combination.</a:t>
            </a:r>
          </a:p>
          <a:p>
            <a:pPr lvl="1"/>
            <a:r>
              <a:rPr lang="en-US" dirty="0"/>
              <a:t>Pure form = Elements (CHONPS) </a:t>
            </a:r>
          </a:p>
          <a:p>
            <a:pPr lvl="1"/>
            <a:r>
              <a:rPr lang="en-US" dirty="0"/>
              <a:t>Combinations = Compounds like CO</a:t>
            </a:r>
            <a:r>
              <a:rPr lang="en-US" baseline="-25000" dirty="0"/>
              <a:t>2</a:t>
            </a:r>
            <a:r>
              <a:rPr lang="en-US" dirty="0"/>
              <a:t> and H</a:t>
            </a:r>
            <a:r>
              <a:rPr lang="en-US" baseline="-25000" dirty="0"/>
              <a:t>2</a:t>
            </a:r>
            <a:r>
              <a:rPr lang="en-US" dirty="0"/>
              <a:t>O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8" y="935667"/>
            <a:ext cx="8266470" cy="763526"/>
          </a:xfrm>
        </p:spPr>
        <p:txBody>
          <a:bodyPr>
            <a:normAutofit/>
          </a:bodyPr>
          <a:lstStyle/>
          <a:p>
            <a:r>
              <a:rPr lang="en-US" dirty="0"/>
              <a:t>The Elements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78" y="1699193"/>
            <a:ext cx="8259958" cy="3343238"/>
          </a:xfrm>
        </p:spPr>
        <p:txBody>
          <a:bodyPr/>
          <a:lstStyle/>
          <a:p>
            <a:r>
              <a:rPr lang="en-US" dirty="0"/>
              <a:t>Just 4 elements make up approximately 96% of living matter </a:t>
            </a:r>
          </a:p>
          <a:p>
            <a:pPr lvl="1"/>
            <a:r>
              <a:rPr lang="en-US" dirty="0"/>
              <a:t>Oxygen, Carbon, Hydrogen, and Nitrogen. </a:t>
            </a:r>
          </a:p>
          <a:p>
            <a:r>
              <a:rPr lang="en-US" dirty="0"/>
              <a:t>Trace elements</a:t>
            </a:r>
          </a:p>
          <a:p>
            <a:pPr lvl="1"/>
            <a:r>
              <a:rPr lang="en-US" dirty="0"/>
              <a:t>Iron and Iodine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6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2.2 Structure of Atoms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Subatomic Particles</a:t>
            </a:r>
          </a:p>
          <a:p>
            <a:pPr lvl="1"/>
            <a:r>
              <a:rPr lang="en-US" dirty="0"/>
              <a:t>Neutrons</a:t>
            </a:r>
          </a:p>
          <a:p>
            <a:pPr lvl="1"/>
            <a:r>
              <a:rPr lang="en-US" dirty="0"/>
              <a:t>Protons </a:t>
            </a:r>
          </a:p>
          <a:p>
            <a:pPr lvl="1"/>
            <a:r>
              <a:rPr lang="en-US" dirty="0"/>
              <a:t>Electrons</a:t>
            </a:r>
          </a:p>
          <a:p>
            <a:r>
              <a:rPr lang="en-US" dirty="0"/>
              <a:t>Each element has an atomic number and atomic mass</a:t>
            </a:r>
          </a:p>
          <a:p>
            <a:pPr lvl="1"/>
            <a:r>
              <a:rPr lang="en-US" dirty="0"/>
              <a:t>Isotopes</a:t>
            </a:r>
          </a:p>
        </p:txBody>
      </p:sp>
    </p:spTree>
    <p:extLst>
      <p:ext uri="{BB962C8B-B14F-4D97-AF65-F5344CB8AC3E}">
        <p14:creationId xmlns:p14="http://schemas.microsoft.com/office/powerpoint/2010/main" val="308914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A7DF4A-37CC-F947-A533-0868093A0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74650"/>
            <a:ext cx="81915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2.3 Chemical Bonds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Covalent Bonds</a:t>
            </a:r>
          </a:p>
          <a:p>
            <a:pPr lvl="1"/>
            <a:r>
              <a:rPr lang="en-US" dirty="0"/>
              <a:t>Sharing of valence electrons</a:t>
            </a:r>
          </a:p>
          <a:p>
            <a:pPr lvl="2"/>
            <a:r>
              <a:rPr lang="en-US" dirty="0"/>
              <a:t>Single Bonds</a:t>
            </a:r>
          </a:p>
          <a:p>
            <a:pPr lvl="2"/>
            <a:r>
              <a:rPr lang="en-US" dirty="0"/>
              <a:t>Double Bonds </a:t>
            </a:r>
          </a:p>
          <a:p>
            <a:pPr lvl="2"/>
            <a:r>
              <a:rPr lang="en-US" dirty="0"/>
              <a:t>Triple Bonds</a:t>
            </a:r>
          </a:p>
          <a:p>
            <a:r>
              <a:rPr lang="en-US" dirty="0"/>
              <a:t>Electronegativity </a:t>
            </a:r>
          </a:p>
          <a:p>
            <a:pPr lvl="1"/>
            <a:r>
              <a:rPr lang="en-US" dirty="0"/>
              <a:t>Attraction of the particular atom for the electrons of a covalent bond</a:t>
            </a:r>
          </a:p>
        </p:txBody>
      </p:sp>
    </p:spTree>
    <p:extLst>
      <p:ext uri="{BB962C8B-B14F-4D97-AF65-F5344CB8AC3E}">
        <p14:creationId xmlns:p14="http://schemas.microsoft.com/office/powerpoint/2010/main" val="246292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2.3 Chemical Bonds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Nonpolar Covalent Bonds – two atoms of the same element will equally share the electrons</a:t>
            </a:r>
          </a:p>
          <a:p>
            <a:endParaRPr lang="en-US" dirty="0"/>
          </a:p>
          <a:p>
            <a:r>
              <a:rPr lang="en-US" dirty="0"/>
              <a:t>Polar Covalent Bonds – When an atom is bonded to a more electronegative atom, the electrons are not shared equally</a:t>
            </a:r>
          </a:p>
        </p:txBody>
      </p:sp>
    </p:spTree>
    <p:extLst>
      <p:ext uri="{BB962C8B-B14F-4D97-AF65-F5344CB8AC3E}">
        <p14:creationId xmlns:p14="http://schemas.microsoft.com/office/powerpoint/2010/main" val="186916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2.3 Chemical Bonds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Ionic Bonds: two atoms are so unequal in their attraction for valence electrons that the more electronegative atom strips the electrons from its partner. </a:t>
            </a:r>
          </a:p>
          <a:p>
            <a:pPr lvl="1"/>
            <a:r>
              <a:rPr lang="en-US" dirty="0"/>
              <a:t>Ions</a:t>
            </a:r>
          </a:p>
          <a:p>
            <a:pPr lvl="2"/>
            <a:r>
              <a:rPr lang="en-US" dirty="0"/>
              <a:t>Cations </a:t>
            </a:r>
          </a:p>
          <a:p>
            <a:pPr lvl="2"/>
            <a:r>
              <a:rPr lang="en-US" dirty="0"/>
              <a:t>Anions </a:t>
            </a:r>
          </a:p>
        </p:txBody>
      </p:sp>
    </p:spTree>
    <p:extLst>
      <p:ext uri="{BB962C8B-B14F-4D97-AF65-F5344CB8AC3E}">
        <p14:creationId xmlns:p14="http://schemas.microsoft.com/office/powerpoint/2010/main" val="235910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2.3 Chemical Bonds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Weak Chemical Interactions</a:t>
            </a:r>
          </a:p>
          <a:p>
            <a:pPr lvl="1"/>
            <a:r>
              <a:rPr lang="en-US" dirty="0"/>
              <a:t>Hydrogen Bonds</a:t>
            </a:r>
          </a:p>
          <a:p>
            <a:pPr lvl="1"/>
            <a:r>
              <a:rPr lang="en-US" dirty="0"/>
              <a:t>Van der Waals Bond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89C900-FE29-E848-8EB2-CBFABB430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6" y="2804583"/>
            <a:ext cx="4320170" cy="21060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5C3179-38A8-F94A-96EB-54DFACE3B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717" y="2804584"/>
            <a:ext cx="4236372" cy="21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9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Macintosh PowerPoint</Application>
  <PresentationFormat>On-screen Show (16:9)</PresentationFormat>
  <Paragraphs>170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Geneva</vt:lpstr>
      <vt:lpstr>Arial</vt:lpstr>
      <vt:lpstr>Calibri</vt:lpstr>
      <vt:lpstr>Comic Sans MS</vt:lpstr>
      <vt:lpstr>Symbol</vt:lpstr>
      <vt:lpstr>Times</vt:lpstr>
      <vt:lpstr>Times New Roman</vt:lpstr>
      <vt:lpstr>Office Theme</vt:lpstr>
      <vt:lpstr>Chemical Bonding </vt:lpstr>
      <vt:lpstr>Concept 2.1 Matter Composition</vt:lpstr>
      <vt:lpstr>The Elements of Life</vt:lpstr>
      <vt:lpstr>2.2 Structure of Atoms</vt:lpstr>
      <vt:lpstr>PowerPoint Presentation</vt:lpstr>
      <vt:lpstr>2.3 Chemical Bonds</vt:lpstr>
      <vt:lpstr>2.3 Chemical Bonds</vt:lpstr>
      <vt:lpstr>2.3 Chemical Bonds</vt:lpstr>
      <vt:lpstr>2.3 Chemical Bonds</vt:lpstr>
      <vt:lpstr>Structure of Water</vt:lpstr>
      <vt:lpstr>3.2 Properties of Water for Life</vt:lpstr>
      <vt:lpstr>1. Cohesion &amp; Adhesion</vt:lpstr>
      <vt:lpstr>2. Water is the solvent of life</vt:lpstr>
      <vt:lpstr>3.2 Properties of Water for Life</vt:lpstr>
      <vt:lpstr>4. Specific heat</vt:lpstr>
      <vt:lpstr>Ionization of water &amp; pH</vt:lpstr>
      <vt:lpstr>pH Scale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2019-06-16T03:32:04Z</dcterms:modified>
</cp:coreProperties>
</file>